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9" r:id="rId3"/>
    <p:sldId id="265" r:id="rId4"/>
    <p:sldId id="266" r:id="rId5"/>
    <p:sldId id="260" r:id="rId6"/>
    <p:sldId id="261" r:id="rId7"/>
    <p:sldId id="262" r:id="rId8"/>
    <p:sldId id="263" r:id="rId9"/>
    <p:sldId id="264" r:id="rId10"/>
    <p:sldId id="267" r:id="rId11"/>
    <p:sldId id="268" r:id="rId12"/>
    <p:sldId id="269"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62"/>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8"/>
    <p:restoredTop sz="94628"/>
  </p:normalViewPr>
  <p:slideViewPr>
    <p:cSldViewPr snapToGrid="0" snapToObjects="1">
      <p:cViewPr varScale="1">
        <p:scale>
          <a:sx n="79" d="100"/>
          <a:sy n="79" d="100"/>
        </p:scale>
        <p:origin x="414"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2D6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88499"/>
            <a:ext cx="6858000" cy="766501"/>
          </a:xfrm>
        </p:spPr>
        <p:txBody>
          <a:bodyPr anchor="b">
            <a:normAutofit/>
          </a:bodyPr>
          <a:lstStyle>
            <a:lvl1pPr algn="ctr">
              <a:defRPr sz="3600" b="0" i="0">
                <a:solidFill>
                  <a:schemeClr val="bg1"/>
                </a:solidFill>
                <a:latin typeface="Times" pitchFamily="2" charset="0"/>
              </a:defRPr>
            </a:lvl1pPr>
          </a:lstStyle>
          <a:p>
            <a:r>
              <a:rPr lang="en-US" dirty="0"/>
              <a:t>Click to edit Master title style</a:t>
            </a:r>
          </a:p>
        </p:txBody>
      </p:sp>
      <p:sp>
        <p:nvSpPr>
          <p:cNvPr id="3" name="Subtitle 2"/>
          <p:cNvSpPr>
            <a:spLocks noGrp="1"/>
          </p:cNvSpPr>
          <p:nvPr>
            <p:ph type="subTitle" idx="1"/>
          </p:nvPr>
        </p:nvSpPr>
        <p:spPr>
          <a:xfrm>
            <a:off x="1143000" y="4169990"/>
            <a:ext cx="6858000" cy="334973"/>
          </a:xfrm>
        </p:spPr>
        <p:txBody>
          <a:bodyPr>
            <a:normAutofit/>
          </a:bodyPr>
          <a:lstStyle>
            <a:lvl1pPr marL="0" indent="0" algn="ctr">
              <a:buNone/>
              <a:defRPr sz="16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8" name="Picture 7">
            <a:extLst>
              <a:ext uri="{FF2B5EF4-FFF2-40B4-BE49-F238E27FC236}">
                <a16:creationId xmlns:a16="http://schemas.microsoft.com/office/drawing/2014/main" xmlns="" id="{9BF38FE2-2482-6446-B891-9C3EF453AA67}"/>
              </a:ext>
            </a:extLst>
          </p:cNvPr>
          <p:cNvPicPr>
            <a:picLocks noChangeAspect="1"/>
          </p:cNvPicPr>
          <p:nvPr userDrawn="1"/>
        </p:nvPicPr>
        <p:blipFill>
          <a:blip r:embed="rId2"/>
          <a:stretch>
            <a:fillRect/>
          </a:stretch>
        </p:blipFill>
        <p:spPr>
          <a:xfrm>
            <a:off x="3055434" y="719945"/>
            <a:ext cx="3033132" cy="786719"/>
          </a:xfrm>
          <a:prstGeom prst="rect">
            <a:avLst/>
          </a:prstGeom>
        </p:spPr>
      </p:pic>
    </p:spTree>
    <p:extLst>
      <p:ext uri="{BB962C8B-B14F-4D97-AF65-F5344CB8AC3E}">
        <p14:creationId xmlns:p14="http://schemas.microsoft.com/office/powerpoint/2010/main" val="7101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88499"/>
            <a:ext cx="6858000" cy="766501"/>
          </a:xfrm>
        </p:spPr>
        <p:txBody>
          <a:bodyPr anchor="b">
            <a:normAutofit/>
          </a:bodyPr>
          <a:lstStyle>
            <a:lvl1pPr algn="ctr">
              <a:defRPr sz="3600" b="0" i="0">
                <a:solidFill>
                  <a:srgbClr val="002D62"/>
                </a:solidFill>
                <a:latin typeface="Times" pitchFamily="2" charset="0"/>
              </a:defRPr>
            </a:lvl1pPr>
          </a:lstStyle>
          <a:p>
            <a:r>
              <a:rPr lang="en-US" dirty="0"/>
              <a:t>Click to edit Master title style</a:t>
            </a:r>
          </a:p>
        </p:txBody>
      </p:sp>
      <p:sp>
        <p:nvSpPr>
          <p:cNvPr id="3" name="Subtitle 2"/>
          <p:cNvSpPr>
            <a:spLocks noGrp="1"/>
          </p:cNvSpPr>
          <p:nvPr>
            <p:ph type="subTitle" idx="1"/>
          </p:nvPr>
        </p:nvSpPr>
        <p:spPr>
          <a:xfrm>
            <a:off x="1143000" y="4169990"/>
            <a:ext cx="6858000" cy="334973"/>
          </a:xfrm>
        </p:spPr>
        <p:txBody>
          <a:bodyPr>
            <a:normAutofit/>
          </a:bodyPr>
          <a:lstStyle>
            <a:lvl1pPr marL="0" indent="0" algn="ctr">
              <a:buNone/>
              <a:defRPr sz="1600">
                <a:solidFill>
                  <a:srgbClr val="002D6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8" name="Picture 7">
            <a:extLst>
              <a:ext uri="{FF2B5EF4-FFF2-40B4-BE49-F238E27FC236}">
                <a16:creationId xmlns:a16="http://schemas.microsoft.com/office/drawing/2014/main" xmlns="" id="{9BF38FE2-2482-6446-B891-9C3EF453AA67}"/>
              </a:ext>
            </a:extLst>
          </p:cNvPr>
          <p:cNvPicPr>
            <a:picLocks noChangeAspect="1"/>
          </p:cNvPicPr>
          <p:nvPr userDrawn="1"/>
        </p:nvPicPr>
        <p:blipFill>
          <a:blip r:embed="rId2"/>
          <a:stretch>
            <a:fillRect/>
          </a:stretch>
        </p:blipFill>
        <p:spPr>
          <a:xfrm>
            <a:off x="3055434" y="719945"/>
            <a:ext cx="3033132" cy="786718"/>
          </a:xfrm>
          <a:prstGeom prst="rect">
            <a:avLst/>
          </a:prstGeom>
        </p:spPr>
      </p:pic>
    </p:spTree>
    <p:extLst>
      <p:ext uri="{BB962C8B-B14F-4D97-AF65-F5344CB8AC3E}">
        <p14:creationId xmlns:p14="http://schemas.microsoft.com/office/powerpoint/2010/main" val="48598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21E7620-A542-1249-AB91-EBA1CF3E770A}"/>
              </a:ext>
            </a:extLst>
          </p:cNvPr>
          <p:cNvSpPr/>
          <p:nvPr userDrawn="1"/>
        </p:nvSpPr>
        <p:spPr>
          <a:xfrm>
            <a:off x="180000" y="187200"/>
            <a:ext cx="8791200" cy="478080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43000" y="2188499"/>
            <a:ext cx="6858000" cy="766501"/>
          </a:xfrm>
        </p:spPr>
        <p:txBody>
          <a:bodyPr anchor="b">
            <a:normAutofit/>
          </a:bodyPr>
          <a:lstStyle>
            <a:lvl1pPr algn="ctr">
              <a:defRPr sz="3600" b="0" i="0">
                <a:solidFill>
                  <a:srgbClr val="002D62"/>
                </a:solidFill>
                <a:latin typeface="Times" pitchFamily="2" charset="0"/>
              </a:defRPr>
            </a:lvl1pPr>
          </a:lstStyle>
          <a:p>
            <a:r>
              <a:rPr lang="en-US" dirty="0"/>
              <a:t>Click to edit Master title style</a:t>
            </a:r>
          </a:p>
        </p:txBody>
      </p:sp>
      <p:sp>
        <p:nvSpPr>
          <p:cNvPr id="3" name="Subtitle 2"/>
          <p:cNvSpPr>
            <a:spLocks noGrp="1"/>
          </p:cNvSpPr>
          <p:nvPr>
            <p:ph type="subTitle" idx="1"/>
          </p:nvPr>
        </p:nvSpPr>
        <p:spPr>
          <a:xfrm>
            <a:off x="1143000" y="4169990"/>
            <a:ext cx="6858000" cy="334973"/>
          </a:xfrm>
        </p:spPr>
        <p:txBody>
          <a:bodyPr>
            <a:normAutofit/>
          </a:bodyPr>
          <a:lstStyle>
            <a:lvl1pPr marL="0" indent="0" algn="ctr">
              <a:buNone/>
              <a:defRPr sz="1600">
                <a:solidFill>
                  <a:srgbClr val="002D6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8" name="Picture 7">
            <a:extLst>
              <a:ext uri="{FF2B5EF4-FFF2-40B4-BE49-F238E27FC236}">
                <a16:creationId xmlns:a16="http://schemas.microsoft.com/office/drawing/2014/main" xmlns="" id="{9BF38FE2-2482-6446-B891-9C3EF453AA67}"/>
              </a:ext>
            </a:extLst>
          </p:cNvPr>
          <p:cNvPicPr>
            <a:picLocks noChangeAspect="1"/>
          </p:cNvPicPr>
          <p:nvPr userDrawn="1"/>
        </p:nvPicPr>
        <p:blipFill>
          <a:blip r:embed="rId2"/>
          <a:stretch>
            <a:fillRect/>
          </a:stretch>
        </p:blipFill>
        <p:spPr>
          <a:xfrm>
            <a:off x="3055434" y="719945"/>
            <a:ext cx="3033132" cy="786718"/>
          </a:xfrm>
          <a:prstGeom prst="rect">
            <a:avLst/>
          </a:prstGeom>
        </p:spPr>
      </p:pic>
    </p:spTree>
    <p:extLst>
      <p:ext uri="{BB962C8B-B14F-4D97-AF65-F5344CB8AC3E}">
        <p14:creationId xmlns:p14="http://schemas.microsoft.com/office/powerpoint/2010/main" val="1857297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2000" y="273844"/>
            <a:ext cx="8352000" cy="994172"/>
          </a:xfrm>
        </p:spPr>
        <p:txBody>
          <a:bodyPr/>
          <a:lstStyle/>
          <a:p>
            <a:r>
              <a:rPr lang="en-US" dirty="0"/>
              <a:t>Click to edit Master title style</a:t>
            </a:r>
          </a:p>
        </p:txBody>
      </p:sp>
      <p:sp>
        <p:nvSpPr>
          <p:cNvPr id="3" name="Content Placeholder 2"/>
          <p:cNvSpPr>
            <a:spLocks noGrp="1"/>
          </p:cNvSpPr>
          <p:nvPr>
            <p:ph idx="1"/>
          </p:nvPr>
        </p:nvSpPr>
        <p:spPr>
          <a:xfrm>
            <a:off x="432000" y="1369219"/>
            <a:ext cx="8352000" cy="266998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xmlns="" id="{A8337F7D-30FF-BC47-B339-5955BD533576}"/>
              </a:ext>
            </a:extLst>
          </p:cNvPr>
          <p:cNvSpPr/>
          <p:nvPr userDrawn="1"/>
        </p:nvSpPr>
        <p:spPr>
          <a:xfrm>
            <a:off x="0" y="4356000"/>
            <a:ext cx="9144000" cy="787500"/>
          </a:xfrm>
          <a:prstGeom prst="rect">
            <a:avLst/>
          </a:prstGeom>
          <a:solidFill>
            <a:srgbClr val="002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AF043A41-2CF3-B64B-8755-63933B3F38B0}"/>
              </a:ext>
            </a:extLst>
          </p:cNvPr>
          <p:cNvPicPr>
            <a:picLocks noChangeAspect="1"/>
          </p:cNvPicPr>
          <p:nvPr userDrawn="1"/>
        </p:nvPicPr>
        <p:blipFill>
          <a:blip r:embed="rId2"/>
          <a:stretch>
            <a:fillRect/>
          </a:stretch>
        </p:blipFill>
        <p:spPr>
          <a:xfrm>
            <a:off x="7048800" y="4511487"/>
            <a:ext cx="1735200" cy="450067"/>
          </a:xfrm>
          <a:prstGeom prst="rect">
            <a:avLst/>
          </a:prstGeom>
        </p:spPr>
      </p:pic>
      <p:pic>
        <p:nvPicPr>
          <p:cNvPr id="10" name="Picture 9">
            <a:extLst>
              <a:ext uri="{FF2B5EF4-FFF2-40B4-BE49-F238E27FC236}">
                <a16:creationId xmlns:a16="http://schemas.microsoft.com/office/drawing/2014/main" xmlns="" id="{25C70642-550A-A94C-95AF-2DAEEA6D4E7A}"/>
              </a:ext>
            </a:extLst>
          </p:cNvPr>
          <p:cNvPicPr>
            <a:picLocks noChangeAspect="1"/>
          </p:cNvPicPr>
          <p:nvPr userDrawn="1"/>
        </p:nvPicPr>
        <p:blipFill>
          <a:blip r:embed="rId3"/>
          <a:stretch>
            <a:fillRect/>
          </a:stretch>
        </p:blipFill>
        <p:spPr>
          <a:xfrm>
            <a:off x="381600" y="4639320"/>
            <a:ext cx="2412000" cy="180900"/>
          </a:xfrm>
          <a:prstGeom prst="rect">
            <a:avLst/>
          </a:prstGeom>
        </p:spPr>
      </p:pic>
    </p:spTree>
    <p:extLst>
      <p:ext uri="{BB962C8B-B14F-4D97-AF65-F5344CB8AC3E}">
        <p14:creationId xmlns:p14="http://schemas.microsoft.com/office/powerpoint/2010/main" val="83460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2000" y="273844"/>
            <a:ext cx="5860800" cy="994172"/>
          </a:xfrm>
        </p:spPr>
        <p:txBody>
          <a:bodyPr/>
          <a:lstStyle/>
          <a:p>
            <a:r>
              <a:rPr lang="en-US" dirty="0"/>
              <a:t>Click to edit Master title style</a:t>
            </a:r>
          </a:p>
        </p:txBody>
      </p:sp>
      <p:sp>
        <p:nvSpPr>
          <p:cNvPr id="3" name="Content Placeholder 2"/>
          <p:cNvSpPr>
            <a:spLocks noGrp="1"/>
          </p:cNvSpPr>
          <p:nvPr>
            <p:ph idx="1"/>
          </p:nvPr>
        </p:nvSpPr>
        <p:spPr>
          <a:xfrm>
            <a:off x="432000" y="1369219"/>
            <a:ext cx="5860800" cy="266998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xmlns="" id="{A8337F7D-30FF-BC47-B339-5955BD533576}"/>
              </a:ext>
            </a:extLst>
          </p:cNvPr>
          <p:cNvSpPr/>
          <p:nvPr userDrawn="1"/>
        </p:nvSpPr>
        <p:spPr>
          <a:xfrm>
            <a:off x="6624000" y="0"/>
            <a:ext cx="2520000" cy="5143500"/>
          </a:xfrm>
          <a:prstGeom prst="rect">
            <a:avLst/>
          </a:prstGeom>
          <a:solidFill>
            <a:srgbClr val="002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AF043A41-2CF3-B64B-8755-63933B3F38B0}"/>
              </a:ext>
            </a:extLst>
          </p:cNvPr>
          <p:cNvPicPr>
            <a:picLocks noChangeAspect="1"/>
          </p:cNvPicPr>
          <p:nvPr userDrawn="1"/>
        </p:nvPicPr>
        <p:blipFill>
          <a:blip r:embed="rId2"/>
          <a:stretch>
            <a:fillRect/>
          </a:stretch>
        </p:blipFill>
        <p:spPr>
          <a:xfrm>
            <a:off x="7048800" y="4511487"/>
            <a:ext cx="1735200" cy="450067"/>
          </a:xfrm>
          <a:prstGeom prst="rect">
            <a:avLst/>
          </a:prstGeom>
        </p:spPr>
      </p:pic>
      <p:pic>
        <p:nvPicPr>
          <p:cNvPr id="10" name="Picture 9">
            <a:extLst>
              <a:ext uri="{FF2B5EF4-FFF2-40B4-BE49-F238E27FC236}">
                <a16:creationId xmlns:a16="http://schemas.microsoft.com/office/drawing/2014/main" xmlns="" id="{25C70642-550A-A94C-95AF-2DAEEA6D4E7A}"/>
              </a:ext>
            </a:extLst>
          </p:cNvPr>
          <p:cNvPicPr>
            <a:picLocks noChangeAspect="1"/>
          </p:cNvPicPr>
          <p:nvPr userDrawn="1"/>
        </p:nvPicPr>
        <p:blipFill>
          <a:blip r:embed="rId3"/>
          <a:stretch>
            <a:fillRect/>
          </a:stretch>
        </p:blipFill>
        <p:spPr>
          <a:xfrm>
            <a:off x="381600" y="4639320"/>
            <a:ext cx="2412000" cy="180900"/>
          </a:xfrm>
          <a:prstGeom prst="rect">
            <a:avLst/>
          </a:prstGeom>
        </p:spPr>
      </p:pic>
    </p:spTree>
    <p:extLst>
      <p:ext uri="{BB962C8B-B14F-4D97-AF65-F5344CB8AC3E}">
        <p14:creationId xmlns:p14="http://schemas.microsoft.com/office/powerpoint/2010/main" val="231782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2000" y="273844"/>
            <a:ext cx="8352000" cy="994172"/>
          </a:xfrm>
        </p:spPr>
        <p:txBody>
          <a:bodyPr/>
          <a:lstStyle/>
          <a:p>
            <a:r>
              <a:rPr lang="en-US" dirty="0"/>
              <a:t>Click to edit Master title style</a:t>
            </a:r>
          </a:p>
        </p:txBody>
      </p:sp>
      <p:sp>
        <p:nvSpPr>
          <p:cNvPr id="3" name="Content Placeholder 2"/>
          <p:cNvSpPr>
            <a:spLocks noGrp="1"/>
          </p:cNvSpPr>
          <p:nvPr>
            <p:ph idx="1"/>
          </p:nvPr>
        </p:nvSpPr>
        <p:spPr>
          <a:xfrm>
            <a:off x="432000" y="1369219"/>
            <a:ext cx="8352000" cy="266998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xmlns="" id="{AF043A41-2CF3-B64B-8755-63933B3F38B0}"/>
              </a:ext>
            </a:extLst>
          </p:cNvPr>
          <p:cNvPicPr>
            <a:picLocks noChangeAspect="1"/>
          </p:cNvPicPr>
          <p:nvPr userDrawn="1"/>
        </p:nvPicPr>
        <p:blipFill>
          <a:blip r:embed="rId2"/>
          <a:stretch>
            <a:fillRect/>
          </a:stretch>
        </p:blipFill>
        <p:spPr>
          <a:xfrm>
            <a:off x="7048801" y="4511487"/>
            <a:ext cx="1735198" cy="450067"/>
          </a:xfrm>
          <a:prstGeom prst="rect">
            <a:avLst/>
          </a:prstGeom>
        </p:spPr>
      </p:pic>
      <p:pic>
        <p:nvPicPr>
          <p:cNvPr id="10" name="Picture 9">
            <a:extLst>
              <a:ext uri="{FF2B5EF4-FFF2-40B4-BE49-F238E27FC236}">
                <a16:creationId xmlns:a16="http://schemas.microsoft.com/office/drawing/2014/main" xmlns="" id="{25C70642-550A-A94C-95AF-2DAEEA6D4E7A}"/>
              </a:ext>
            </a:extLst>
          </p:cNvPr>
          <p:cNvPicPr>
            <a:picLocks noChangeAspect="1"/>
          </p:cNvPicPr>
          <p:nvPr userDrawn="1"/>
        </p:nvPicPr>
        <p:blipFill>
          <a:blip r:embed="rId3"/>
          <a:stretch>
            <a:fillRect/>
          </a:stretch>
        </p:blipFill>
        <p:spPr>
          <a:xfrm>
            <a:off x="381600" y="4639320"/>
            <a:ext cx="2412000" cy="180900"/>
          </a:xfrm>
          <a:prstGeom prst="rect">
            <a:avLst/>
          </a:prstGeom>
        </p:spPr>
      </p:pic>
    </p:spTree>
    <p:extLst>
      <p:ext uri="{BB962C8B-B14F-4D97-AF65-F5344CB8AC3E}">
        <p14:creationId xmlns:p14="http://schemas.microsoft.com/office/powerpoint/2010/main" val="207669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E5C2086-E2AA-8146-8C54-D5096CBA6931}"/>
              </a:ext>
            </a:extLst>
          </p:cNvPr>
          <p:cNvSpPr/>
          <p:nvPr userDrawn="1"/>
        </p:nvSpPr>
        <p:spPr>
          <a:xfrm>
            <a:off x="180000" y="187200"/>
            <a:ext cx="8791200" cy="416160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2000" y="273844"/>
            <a:ext cx="8352000" cy="994172"/>
          </a:xfrm>
        </p:spPr>
        <p:txBody>
          <a:bodyPr/>
          <a:lstStyle/>
          <a:p>
            <a:r>
              <a:rPr lang="en-US" dirty="0"/>
              <a:t>Click to edit Master title style</a:t>
            </a:r>
          </a:p>
        </p:txBody>
      </p:sp>
      <p:sp>
        <p:nvSpPr>
          <p:cNvPr id="3" name="Content Placeholder 2"/>
          <p:cNvSpPr>
            <a:spLocks noGrp="1"/>
          </p:cNvSpPr>
          <p:nvPr>
            <p:ph idx="1"/>
          </p:nvPr>
        </p:nvSpPr>
        <p:spPr>
          <a:xfrm>
            <a:off x="432000" y="1369219"/>
            <a:ext cx="8352000" cy="266998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xmlns="" id="{AF043A41-2CF3-B64B-8755-63933B3F38B0}"/>
              </a:ext>
            </a:extLst>
          </p:cNvPr>
          <p:cNvPicPr>
            <a:picLocks noChangeAspect="1"/>
          </p:cNvPicPr>
          <p:nvPr userDrawn="1"/>
        </p:nvPicPr>
        <p:blipFill>
          <a:blip r:embed="rId2"/>
          <a:stretch>
            <a:fillRect/>
          </a:stretch>
        </p:blipFill>
        <p:spPr>
          <a:xfrm>
            <a:off x="7048801" y="4511487"/>
            <a:ext cx="1735198" cy="450067"/>
          </a:xfrm>
          <a:prstGeom prst="rect">
            <a:avLst/>
          </a:prstGeom>
        </p:spPr>
      </p:pic>
      <p:pic>
        <p:nvPicPr>
          <p:cNvPr id="10" name="Picture 9">
            <a:extLst>
              <a:ext uri="{FF2B5EF4-FFF2-40B4-BE49-F238E27FC236}">
                <a16:creationId xmlns:a16="http://schemas.microsoft.com/office/drawing/2014/main" xmlns="" id="{25C70642-550A-A94C-95AF-2DAEEA6D4E7A}"/>
              </a:ext>
            </a:extLst>
          </p:cNvPr>
          <p:cNvPicPr>
            <a:picLocks noChangeAspect="1"/>
          </p:cNvPicPr>
          <p:nvPr userDrawn="1"/>
        </p:nvPicPr>
        <p:blipFill>
          <a:blip r:embed="rId3"/>
          <a:stretch>
            <a:fillRect/>
          </a:stretch>
        </p:blipFill>
        <p:spPr>
          <a:xfrm>
            <a:off x="381600" y="4639320"/>
            <a:ext cx="2412000" cy="180900"/>
          </a:xfrm>
          <a:prstGeom prst="rect">
            <a:avLst/>
          </a:prstGeom>
        </p:spPr>
      </p:pic>
    </p:spTree>
    <p:extLst>
      <p:ext uri="{BB962C8B-B14F-4D97-AF65-F5344CB8AC3E}">
        <p14:creationId xmlns:p14="http://schemas.microsoft.com/office/powerpoint/2010/main" val="170737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266998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0966417"/>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76" r:id="rId5"/>
    <p:sldLayoutId id="2147483674" r:id="rId6"/>
    <p:sldLayoutId id="2147483675"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rgbClr val="002D62"/>
          </a:solidFill>
          <a:latin typeface="Times"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02D6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2D6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002D6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002D6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002D6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wav"/><Relationship Id="rId1" Type="http://schemas.microsoft.com/office/2007/relationships/media" Target="../media/media10.wav"/><Relationship Id="rId5" Type="http://schemas.openxmlformats.org/officeDocument/2006/relationships/image" Target="../media/image5.pn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1.wav"/><Relationship Id="rId1" Type="http://schemas.microsoft.com/office/2007/relationships/media" Target="../media/media11.wav"/><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2.wav"/><Relationship Id="rId1" Type="http://schemas.microsoft.com/office/2007/relationships/media" Target="../media/media12.wav"/><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5.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youtube.com/watch?v=lYCxnq94tQw"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5.xml"/><Relationship Id="rId7" Type="http://schemas.openxmlformats.org/officeDocument/2006/relationships/image" Target="../media/image13.png"/><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10.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6.xml"/><Relationship Id="rId7" Type="http://schemas.openxmlformats.org/officeDocument/2006/relationships/image" Target="../media/image20.png"/><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image" Target="../media/image19.jpeg"/><Relationship Id="rId5" Type="http://schemas.openxmlformats.org/officeDocument/2006/relationships/image" Target="../media/image16.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C59496-9BB9-7C4D-8A63-EF68081D710C}"/>
              </a:ext>
            </a:extLst>
          </p:cNvPr>
          <p:cNvSpPr>
            <a:spLocks noGrp="1"/>
          </p:cNvSpPr>
          <p:nvPr>
            <p:ph type="ctrTitle"/>
          </p:nvPr>
        </p:nvSpPr>
        <p:spPr>
          <a:xfrm>
            <a:off x="1143000" y="1863634"/>
            <a:ext cx="6858000" cy="1193075"/>
          </a:xfrm>
        </p:spPr>
        <p:txBody>
          <a:bodyPr>
            <a:normAutofit/>
          </a:bodyPr>
          <a:lstStyle/>
          <a:p>
            <a:r>
              <a:rPr lang="en-US" dirty="0" smtClean="0">
                <a:solidFill>
                  <a:srgbClr val="FFFF00"/>
                </a:solidFill>
              </a:rPr>
              <a:t>St James PE Department 4 week challenge!</a:t>
            </a:r>
            <a:endParaRPr lang="en-US" sz="6700" dirty="0">
              <a:solidFill>
                <a:srgbClr val="FFFF00"/>
              </a:solidFill>
            </a:endParaRPr>
          </a:p>
        </p:txBody>
      </p:sp>
      <p:sp>
        <p:nvSpPr>
          <p:cNvPr id="3" name="Subtitle 2">
            <a:extLst>
              <a:ext uri="{FF2B5EF4-FFF2-40B4-BE49-F238E27FC236}">
                <a16:creationId xmlns:a16="http://schemas.microsoft.com/office/drawing/2014/main" xmlns="" id="{566F6B3B-19C6-444E-A7A0-4F2F8FD2BEB8}"/>
              </a:ext>
            </a:extLst>
          </p:cNvPr>
          <p:cNvSpPr>
            <a:spLocks noGrp="1"/>
          </p:cNvSpPr>
          <p:nvPr>
            <p:ph type="subTitle" idx="1"/>
          </p:nvPr>
        </p:nvSpPr>
        <p:spPr>
          <a:xfrm>
            <a:off x="266700" y="3361510"/>
            <a:ext cx="8597900" cy="1362890"/>
          </a:xfrm>
        </p:spPr>
        <p:txBody>
          <a:bodyPr/>
          <a:lstStyle/>
          <a:p>
            <a:r>
              <a:rPr lang="en-US" b="1" u="sng" dirty="0" smtClean="0"/>
              <a:t>Aim:</a:t>
            </a:r>
            <a:r>
              <a:rPr lang="en-US" b="1" dirty="0" smtClean="0"/>
              <a:t> To complete a 4 week training </a:t>
            </a:r>
            <a:r>
              <a:rPr lang="en-US" b="1" dirty="0" err="1" smtClean="0"/>
              <a:t>programme</a:t>
            </a:r>
            <a:r>
              <a:rPr lang="en-US" b="1" dirty="0" smtClean="0"/>
              <a:t> to develop your individual fitness level. Including pre and post training test to monitor if you have achieved your goal - improved your fitness!</a:t>
            </a:r>
            <a:endParaRPr lang="en-US" b="1"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13660" y="261662"/>
            <a:ext cx="609600" cy="609600"/>
          </a:xfrm>
          <a:prstGeom prst="rect">
            <a:avLst/>
          </a:prstGeom>
        </p:spPr>
      </p:pic>
    </p:spTree>
    <p:extLst>
      <p:ext uri="{BB962C8B-B14F-4D97-AF65-F5344CB8AC3E}">
        <p14:creationId xmlns:p14="http://schemas.microsoft.com/office/powerpoint/2010/main" val="127173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6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57927"/>
            <a:ext cx="8352000" cy="344981"/>
          </a:xfrm>
        </p:spPr>
        <p:txBody>
          <a:bodyPr>
            <a:normAutofit fontScale="90000"/>
          </a:bodyPr>
          <a:lstStyle/>
          <a:p>
            <a:r>
              <a:rPr lang="en-GB" b="1" u="sng" dirty="0" smtClean="0"/>
              <a:t>Now for the hard work!!</a:t>
            </a:r>
            <a:endParaRPr lang="en-GB" b="1" u="sng" dirty="0"/>
          </a:p>
        </p:txBody>
      </p:sp>
      <p:sp>
        <p:nvSpPr>
          <p:cNvPr id="3" name="Content Placeholder 2"/>
          <p:cNvSpPr>
            <a:spLocks noGrp="1"/>
          </p:cNvSpPr>
          <p:nvPr>
            <p:ph idx="1"/>
          </p:nvPr>
        </p:nvSpPr>
        <p:spPr>
          <a:xfrm>
            <a:off x="148857" y="439570"/>
            <a:ext cx="6103088" cy="4502300"/>
          </a:xfrm>
        </p:spPr>
        <p:txBody>
          <a:bodyPr>
            <a:normAutofit fontScale="47500" lnSpcReduction="20000"/>
          </a:bodyPr>
          <a:lstStyle/>
          <a:p>
            <a:pPr marL="0" indent="0">
              <a:buNone/>
            </a:pPr>
            <a:r>
              <a:rPr lang="en-GB" sz="2500" b="1" dirty="0" smtClean="0">
                <a:solidFill>
                  <a:srgbClr val="FF0000"/>
                </a:solidFill>
              </a:rPr>
              <a:t>Task one: Complete your </a:t>
            </a:r>
            <a:r>
              <a:rPr lang="en-US" sz="2500" b="1" dirty="0" smtClean="0">
                <a:solidFill>
                  <a:srgbClr val="FF0000"/>
                </a:solidFill>
              </a:rPr>
              <a:t>Pre </a:t>
            </a:r>
            <a:r>
              <a:rPr lang="en-US" sz="2500" b="1" dirty="0">
                <a:solidFill>
                  <a:srgbClr val="FF0000"/>
                </a:solidFill>
              </a:rPr>
              <a:t>training test – 12 Minute Cooper run</a:t>
            </a:r>
            <a:r>
              <a:rPr lang="en-US" sz="2500" b="1" dirty="0" smtClean="0">
                <a:solidFill>
                  <a:srgbClr val="FF0000"/>
                </a:solidFill>
              </a:rPr>
              <a:t>.</a:t>
            </a:r>
          </a:p>
          <a:p>
            <a:pPr marL="0" indent="0">
              <a:lnSpc>
                <a:spcPct val="170000"/>
              </a:lnSpc>
              <a:buNone/>
            </a:pPr>
            <a:r>
              <a:rPr lang="en-US" sz="2500" b="1" dirty="0" smtClean="0"/>
              <a:t>1. Complete a warm up  -  </a:t>
            </a:r>
            <a:r>
              <a:rPr lang="en-US" sz="2500" dirty="0" smtClean="0"/>
              <a:t>Look back at the slide on warm up if you need to remember what to include.</a:t>
            </a:r>
            <a:r>
              <a:rPr lang="en-GB" sz="2500" dirty="0" smtClean="0"/>
              <a:t> </a:t>
            </a:r>
          </a:p>
          <a:p>
            <a:pPr marL="0" indent="0">
              <a:lnSpc>
                <a:spcPct val="170000"/>
              </a:lnSpc>
              <a:buNone/>
            </a:pPr>
            <a:r>
              <a:rPr lang="en-GB" sz="2500" b="1" dirty="0" smtClean="0"/>
              <a:t>2. Carry out your Cooper Run </a:t>
            </a:r>
            <a:r>
              <a:rPr lang="en-GB" sz="2500" dirty="0" smtClean="0"/>
              <a:t>– </a:t>
            </a:r>
          </a:p>
          <a:p>
            <a:pPr marL="0" indent="0">
              <a:lnSpc>
                <a:spcPct val="170000"/>
              </a:lnSpc>
              <a:buNone/>
            </a:pPr>
            <a:r>
              <a:rPr lang="en-GB" sz="2500" b="1" dirty="0" smtClean="0">
                <a:solidFill>
                  <a:srgbClr val="FF0000"/>
                </a:solidFill>
              </a:rPr>
              <a:t>Year 6 and 7</a:t>
            </a:r>
            <a:r>
              <a:rPr lang="en-GB" sz="2500" dirty="0" smtClean="0">
                <a:solidFill>
                  <a:srgbClr val="FF0000"/>
                </a:solidFill>
              </a:rPr>
              <a:t>  </a:t>
            </a:r>
            <a:r>
              <a:rPr lang="en-GB" sz="2500" dirty="0" smtClean="0"/>
              <a:t>- 9 minutes instead of 12 minutes. </a:t>
            </a:r>
          </a:p>
          <a:p>
            <a:pPr marL="0" indent="0">
              <a:lnSpc>
                <a:spcPct val="170000"/>
              </a:lnSpc>
              <a:buNone/>
            </a:pPr>
            <a:r>
              <a:rPr lang="en-GB" sz="2500" b="1" dirty="0" smtClean="0"/>
              <a:t>Challenge –</a:t>
            </a:r>
            <a:r>
              <a:rPr lang="en-GB" sz="2500" dirty="0" smtClean="0"/>
              <a:t> if you want to challenge yourself and have a go at 12 minutes go for it!</a:t>
            </a:r>
          </a:p>
          <a:p>
            <a:pPr marL="0" indent="0">
              <a:lnSpc>
                <a:spcPct val="170000"/>
              </a:lnSpc>
              <a:buNone/>
            </a:pPr>
            <a:r>
              <a:rPr lang="en-GB" sz="2500" b="1" dirty="0" smtClean="0">
                <a:solidFill>
                  <a:srgbClr val="FF0000"/>
                </a:solidFill>
              </a:rPr>
              <a:t>Year 8 and 9 </a:t>
            </a:r>
            <a:r>
              <a:rPr lang="en-GB" sz="2500" b="1" dirty="0" smtClean="0"/>
              <a:t>– </a:t>
            </a:r>
            <a:r>
              <a:rPr lang="en-GB" sz="2500" dirty="0" smtClean="0"/>
              <a:t>complete the full 12 minute Cooper Run.</a:t>
            </a:r>
          </a:p>
          <a:p>
            <a:pPr marL="0" indent="0">
              <a:lnSpc>
                <a:spcPct val="170000"/>
              </a:lnSpc>
              <a:buNone/>
            </a:pPr>
            <a:r>
              <a:rPr lang="en-GB" sz="2500" dirty="0" smtClean="0"/>
              <a:t>Remember to time and measure your distance!</a:t>
            </a:r>
          </a:p>
          <a:p>
            <a:pPr marL="0" indent="0">
              <a:lnSpc>
                <a:spcPct val="170000"/>
              </a:lnSpc>
              <a:buNone/>
            </a:pPr>
            <a:r>
              <a:rPr lang="en-GB" sz="2500" b="1" dirty="0" smtClean="0"/>
              <a:t>3. Cool down - </a:t>
            </a:r>
            <a:r>
              <a:rPr lang="en-US" sz="2500" dirty="0"/>
              <a:t>Look back at the slide on </a:t>
            </a:r>
            <a:r>
              <a:rPr lang="en-US" sz="2500" dirty="0" smtClean="0"/>
              <a:t>cool down </a:t>
            </a:r>
            <a:r>
              <a:rPr lang="en-GB" sz="2500" dirty="0" smtClean="0"/>
              <a:t>if you need to remember what to include. </a:t>
            </a:r>
          </a:p>
          <a:p>
            <a:pPr marL="0" indent="0">
              <a:lnSpc>
                <a:spcPct val="170000"/>
              </a:lnSpc>
              <a:buNone/>
            </a:pPr>
            <a:r>
              <a:rPr lang="en-GB" sz="2500" b="1" dirty="0" smtClean="0"/>
              <a:t>4. Record your results </a:t>
            </a:r>
            <a:r>
              <a:rPr lang="en-GB" sz="2500" dirty="0" smtClean="0"/>
              <a:t>as you will need them in 4 weeks time, to review how successful your training has been. </a:t>
            </a:r>
            <a:r>
              <a:rPr lang="en-GB" sz="2500" b="1" dirty="0" smtClean="0"/>
              <a:t>You can submit your results on SMHW. </a:t>
            </a:r>
          </a:p>
        </p:txBody>
      </p:sp>
      <p:pic>
        <p:nvPicPr>
          <p:cNvPr id="2050" name="Picture 2" descr="C:\Users\Andy\AppData\Local\Microsoft\Windows\Temporary Internet Files\Content.IE5\WUSGI5DJ\IMG_8702.jpg"/>
          <p:cNvPicPr>
            <a:picLocks noChangeAspect="1" noChangeArrowheads="1"/>
          </p:cNvPicPr>
          <p:nvPr/>
        </p:nvPicPr>
        <p:blipFill rotWithShape="1">
          <a:blip r:embed="rId4">
            <a:extLst>
              <a:ext uri="{28A0092B-C50C-407E-A947-70E740481C1C}">
                <a14:useLocalDpi xmlns:a14="http://schemas.microsoft.com/office/drawing/2010/main" val="0"/>
              </a:ext>
            </a:extLst>
          </a:blip>
          <a:srcRect l="6174" t="28116" r="18855" b="15657"/>
          <a:stretch/>
        </p:blipFill>
        <p:spPr bwMode="auto">
          <a:xfrm>
            <a:off x="6251944" y="21265"/>
            <a:ext cx="2892056" cy="28920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51944" y="3094074"/>
            <a:ext cx="2796363" cy="646331"/>
          </a:xfrm>
          <a:prstGeom prst="rect">
            <a:avLst/>
          </a:prstGeom>
          <a:noFill/>
          <a:ln>
            <a:solidFill>
              <a:srgbClr val="002D62"/>
            </a:solidFill>
          </a:ln>
        </p:spPr>
        <p:txBody>
          <a:bodyPr wrap="square" rtlCol="0">
            <a:spAutoFit/>
          </a:bodyPr>
          <a:lstStyle/>
          <a:p>
            <a:r>
              <a:rPr lang="en-GB" sz="1200" dirty="0">
                <a:solidFill>
                  <a:srgbClr val="002D62"/>
                </a:solidFill>
                <a:latin typeface="Arial" panose="020B0604020202020204" pitchFamily="34" charset="0"/>
                <a:cs typeface="Arial" panose="020B0604020202020204" pitchFamily="34" charset="0"/>
              </a:rPr>
              <a:t>Mrs Floyd’s Cooper Run results, see if you can </a:t>
            </a:r>
            <a:r>
              <a:rPr lang="en-GB" sz="1200" dirty="0" smtClean="0">
                <a:solidFill>
                  <a:srgbClr val="002D62"/>
                </a:solidFill>
                <a:latin typeface="Arial" panose="020B0604020202020204" pitchFamily="34" charset="0"/>
                <a:cs typeface="Arial" panose="020B0604020202020204" pitchFamily="34" charset="0"/>
              </a:rPr>
              <a:t>beat </a:t>
            </a:r>
            <a:r>
              <a:rPr lang="en-GB" sz="1200" dirty="0">
                <a:solidFill>
                  <a:srgbClr val="002D62"/>
                </a:solidFill>
                <a:latin typeface="Arial" panose="020B0604020202020204" pitchFamily="34" charset="0"/>
                <a:cs typeface="Arial" panose="020B0604020202020204" pitchFamily="34" charset="0"/>
              </a:rPr>
              <a:t>her! </a:t>
            </a:r>
            <a:endParaRPr lang="en-GB" sz="1200" dirty="0" smtClean="0">
              <a:solidFill>
                <a:srgbClr val="002D62"/>
              </a:solidFill>
              <a:latin typeface="Arial" panose="020B0604020202020204" pitchFamily="34" charset="0"/>
              <a:cs typeface="Arial" panose="020B0604020202020204" pitchFamily="34" charset="0"/>
            </a:endParaRPr>
          </a:p>
          <a:p>
            <a:r>
              <a:rPr lang="en-GB" sz="1200" dirty="0" smtClean="0">
                <a:solidFill>
                  <a:srgbClr val="002D62"/>
                </a:solidFill>
                <a:latin typeface="Arial" panose="020B0604020202020204" pitchFamily="34" charset="0"/>
                <a:cs typeface="Arial" panose="020B0604020202020204" pitchFamily="34" charset="0"/>
              </a:rPr>
              <a:t>(</a:t>
            </a:r>
            <a:r>
              <a:rPr lang="en-GB" sz="1200" dirty="0">
                <a:solidFill>
                  <a:srgbClr val="002D62"/>
                </a:solidFill>
                <a:latin typeface="Arial" panose="020B0604020202020204" pitchFamily="34" charset="0"/>
                <a:cs typeface="Arial" panose="020B0604020202020204" pitchFamily="34" charset="0"/>
              </a:rPr>
              <a:t>1.60 miles = 2575 metres)</a:t>
            </a: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4400" y="3921158"/>
            <a:ext cx="609600" cy="609600"/>
          </a:xfrm>
          <a:prstGeom prst="rect">
            <a:avLst/>
          </a:prstGeom>
        </p:spPr>
      </p:pic>
    </p:spTree>
    <p:extLst>
      <p:ext uri="{BB962C8B-B14F-4D97-AF65-F5344CB8AC3E}">
        <p14:creationId xmlns:p14="http://schemas.microsoft.com/office/powerpoint/2010/main" val="416501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294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844"/>
            <a:ext cx="8352000" cy="4260057"/>
          </a:xfrm>
        </p:spPr>
        <p:txBody>
          <a:bodyPr>
            <a:normAutofit fontScale="92500" lnSpcReduction="10000"/>
          </a:bodyPr>
          <a:lstStyle/>
          <a:p>
            <a:pPr marL="0" indent="0">
              <a:buNone/>
            </a:pPr>
            <a:r>
              <a:rPr lang="en-GB" b="1" u="sng" dirty="0" smtClean="0">
                <a:solidFill>
                  <a:srgbClr val="FF0000"/>
                </a:solidFill>
              </a:rPr>
              <a:t>Task two: Continuous </a:t>
            </a:r>
            <a:r>
              <a:rPr lang="en-GB" b="1" u="sng" dirty="0">
                <a:solidFill>
                  <a:srgbClr val="FF0000"/>
                </a:solidFill>
              </a:rPr>
              <a:t>training</a:t>
            </a:r>
            <a:r>
              <a:rPr lang="en-GB" b="1" u="sng" dirty="0" smtClean="0">
                <a:solidFill>
                  <a:srgbClr val="FF0000"/>
                </a:solidFill>
              </a:rPr>
              <a:t>.</a:t>
            </a:r>
            <a:endParaRPr lang="en-GB" b="1" u="sng" dirty="0">
              <a:solidFill>
                <a:srgbClr val="FF0000"/>
              </a:solidFill>
            </a:endParaRPr>
          </a:p>
          <a:p>
            <a:r>
              <a:rPr lang="en-GB" dirty="0" smtClean="0"/>
              <a:t>Over the next week you need to carry out </a:t>
            </a:r>
            <a:r>
              <a:rPr lang="en-GB" b="1" dirty="0" smtClean="0"/>
              <a:t>three</a:t>
            </a:r>
            <a:r>
              <a:rPr lang="en-GB" dirty="0" smtClean="0"/>
              <a:t> </a:t>
            </a:r>
            <a:r>
              <a:rPr lang="en-GB" dirty="0">
                <a:solidFill>
                  <a:srgbClr val="FF0000"/>
                </a:solidFill>
              </a:rPr>
              <a:t>Continuous </a:t>
            </a:r>
            <a:r>
              <a:rPr lang="en-GB" dirty="0" smtClean="0">
                <a:solidFill>
                  <a:srgbClr val="FF0000"/>
                </a:solidFill>
              </a:rPr>
              <a:t>training sessions. </a:t>
            </a:r>
            <a:r>
              <a:rPr lang="en-GB" dirty="0"/>
              <a:t>These could </a:t>
            </a:r>
            <a:r>
              <a:rPr lang="en-GB" dirty="0" smtClean="0"/>
              <a:t>be </a:t>
            </a:r>
            <a:r>
              <a:rPr lang="en-GB" dirty="0"/>
              <a:t>running, cycling, walking </a:t>
            </a:r>
            <a:r>
              <a:rPr lang="en-GB" dirty="0" smtClean="0"/>
              <a:t>or scooting.</a:t>
            </a:r>
          </a:p>
          <a:p>
            <a:r>
              <a:rPr lang="en-GB" dirty="0" smtClean="0"/>
              <a:t>Each session needs to last between 20 - 30 minutes and you should feel like you are working hard (your heart rate should increase and you should be out of breath). Depending on your current fitness level think about how long you want your session to last e.g. if you are just starting go for 20 minutes. </a:t>
            </a:r>
          </a:p>
          <a:p>
            <a:r>
              <a:rPr lang="en-GB" dirty="0" smtClean="0"/>
              <a:t>Make sure you complete a </a:t>
            </a:r>
            <a:r>
              <a:rPr lang="en-GB" b="1" dirty="0" smtClean="0"/>
              <a:t>warm up </a:t>
            </a:r>
            <a:r>
              <a:rPr lang="en-GB" dirty="0" smtClean="0"/>
              <a:t>and </a:t>
            </a:r>
            <a:r>
              <a:rPr lang="en-GB" b="1" dirty="0" smtClean="0"/>
              <a:t>cool down </a:t>
            </a:r>
            <a:r>
              <a:rPr lang="en-GB" dirty="0" smtClean="0"/>
              <a:t>for each session to prevent injuries.</a:t>
            </a:r>
          </a:p>
          <a:p>
            <a:r>
              <a:rPr lang="en-GB" dirty="0" smtClean="0"/>
              <a:t>Record your results so you can monitor how you are getting on e.g. day, how long the session lasted, distance covered. Something like the </a:t>
            </a:r>
            <a:r>
              <a:rPr lang="en-GB" dirty="0" err="1"/>
              <a:t>Strava</a:t>
            </a:r>
            <a:r>
              <a:rPr lang="en-GB" dirty="0"/>
              <a:t> </a:t>
            </a:r>
            <a:r>
              <a:rPr lang="en-GB" dirty="0" smtClean="0"/>
              <a:t>app will do all this for you, just remember to press start!</a:t>
            </a:r>
          </a:p>
          <a:p>
            <a:r>
              <a:rPr lang="en-GB" b="1" dirty="0" smtClean="0"/>
              <a:t>Remember safety at all times</a:t>
            </a:r>
            <a:r>
              <a:rPr lang="en-GB" dirty="0" smtClean="0"/>
              <a:t>! Always tell somebody where you are going and it is always sensible to take a phone with you.</a:t>
            </a:r>
          </a:p>
          <a:p>
            <a:endParaRPr lang="en-GB"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71367" y="161703"/>
            <a:ext cx="609600" cy="609600"/>
          </a:xfrm>
          <a:prstGeom prst="rect">
            <a:avLst/>
          </a:prstGeom>
        </p:spPr>
      </p:pic>
    </p:spTree>
    <p:extLst>
      <p:ext uri="{BB962C8B-B14F-4D97-AF65-F5344CB8AC3E}">
        <p14:creationId xmlns:p14="http://schemas.microsoft.com/office/powerpoint/2010/main" val="345150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48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019" y="1371600"/>
            <a:ext cx="8665533" cy="2456121"/>
          </a:xfrm>
        </p:spPr>
        <p:txBody>
          <a:bodyPr>
            <a:normAutofit fontScale="90000"/>
          </a:bodyPr>
          <a:lstStyle/>
          <a:p>
            <a:pPr algn="ctr"/>
            <a:r>
              <a:rPr lang="en-GB" b="1" dirty="0" smtClean="0"/>
              <a:t>Good luck and happy training!</a:t>
            </a:r>
            <a:br>
              <a:rPr lang="en-GB" b="1" dirty="0" smtClean="0"/>
            </a:br>
            <a:r>
              <a:rPr lang="en-GB" dirty="0" smtClean="0"/>
              <a:t/>
            </a:r>
            <a:br>
              <a:rPr lang="en-GB" dirty="0" smtClean="0"/>
            </a:br>
            <a:r>
              <a:rPr lang="en-GB" dirty="0" smtClean="0"/>
              <a:t>Remember you can email </a:t>
            </a:r>
            <a:r>
              <a:rPr lang="en-GB" dirty="0" smtClean="0"/>
              <a:t>or tweet your </a:t>
            </a:r>
            <a:r>
              <a:rPr lang="en-GB" dirty="0" smtClean="0"/>
              <a:t>result to the PE </a:t>
            </a:r>
            <a:r>
              <a:rPr lang="en-GB" dirty="0" smtClean="0"/>
              <a:t>department @</a:t>
            </a:r>
            <a:r>
              <a:rPr lang="en-GB" dirty="0" err="1"/>
              <a:t>StJamesPEDept</a:t>
            </a:r>
            <a:r>
              <a:rPr lang="en-GB" dirty="0"/>
              <a:t/>
            </a:r>
            <a:br>
              <a:rPr lang="en-GB" dirty="0"/>
            </a:br>
            <a:r>
              <a:rPr lang="en-GB" dirty="0"/>
              <a:t>   </a:t>
            </a:r>
            <a:r>
              <a:rPr lang="en-GB" dirty="0" smtClean="0"/>
              <a:t>to show the department how your getting on, especially your 9 minute or 12 minute cooper run results!</a:t>
            </a:r>
            <a:endParaRPr lang="en-GB"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7541" y="304586"/>
            <a:ext cx="609600" cy="609600"/>
          </a:xfrm>
          <a:prstGeom prst="rect">
            <a:avLst/>
          </a:prstGeom>
        </p:spPr>
      </p:pic>
    </p:spTree>
    <p:extLst>
      <p:ext uri="{BB962C8B-B14F-4D97-AF65-F5344CB8AC3E}">
        <p14:creationId xmlns:p14="http://schemas.microsoft.com/office/powerpoint/2010/main" val="173919096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26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166BB6-25F1-F748-9658-4D515D2AA9D6}"/>
              </a:ext>
            </a:extLst>
          </p:cNvPr>
          <p:cNvSpPr>
            <a:spLocks noGrp="1"/>
          </p:cNvSpPr>
          <p:nvPr>
            <p:ph type="title"/>
          </p:nvPr>
        </p:nvSpPr>
        <p:spPr>
          <a:xfrm>
            <a:off x="432000" y="19844"/>
            <a:ext cx="8352000" cy="840853"/>
          </a:xfrm>
        </p:spPr>
        <p:txBody>
          <a:bodyPr/>
          <a:lstStyle/>
          <a:p>
            <a:r>
              <a:rPr lang="en-US" dirty="0" smtClean="0"/>
              <a:t>Per training test – 12 Minute Cooper Run.</a:t>
            </a:r>
            <a:endParaRPr lang="en-US" dirty="0"/>
          </a:p>
        </p:txBody>
      </p:sp>
      <p:sp>
        <p:nvSpPr>
          <p:cNvPr id="3" name="Content Placeholder 2">
            <a:extLst>
              <a:ext uri="{FF2B5EF4-FFF2-40B4-BE49-F238E27FC236}">
                <a16:creationId xmlns:a16="http://schemas.microsoft.com/office/drawing/2014/main" xmlns="" id="{24A8B330-F9E2-DE42-97E8-9F7BED74C9CE}"/>
              </a:ext>
            </a:extLst>
          </p:cNvPr>
          <p:cNvSpPr>
            <a:spLocks noGrp="1"/>
          </p:cNvSpPr>
          <p:nvPr>
            <p:ph idx="1"/>
          </p:nvPr>
        </p:nvSpPr>
        <p:spPr>
          <a:xfrm>
            <a:off x="432000" y="845616"/>
            <a:ext cx="8352000" cy="3256484"/>
          </a:xfrm>
        </p:spPr>
        <p:txBody>
          <a:bodyPr/>
          <a:lstStyle/>
          <a:p>
            <a:r>
              <a:rPr lang="en-US" b="1" u="sng" dirty="0" smtClean="0"/>
              <a:t>Why test before starting a training </a:t>
            </a:r>
            <a:r>
              <a:rPr lang="en-US" b="1" u="sng" dirty="0" err="1" smtClean="0"/>
              <a:t>programme</a:t>
            </a:r>
            <a:r>
              <a:rPr lang="en-US" b="1" u="sng" dirty="0" smtClean="0"/>
              <a:t>?</a:t>
            </a:r>
          </a:p>
          <a:p>
            <a:r>
              <a:rPr lang="en-GB" dirty="0" smtClean="0"/>
              <a:t>Fitness </a:t>
            </a:r>
            <a:r>
              <a:rPr lang="en-GB" dirty="0"/>
              <a:t>testing is a </a:t>
            </a:r>
            <a:r>
              <a:rPr lang="en-GB" dirty="0" smtClean="0"/>
              <a:t>essential </a:t>
            </a:r>
            <a:r>
              <a:rPr lang="en-GB" dirty="0"/>
              <a:t>feature of all fitness training and </a:t>
            </a:r>
            <a:r>
              <a:rPr lang="en-GB" dirty="0" smtClean="0"/>
              <a:t>should </a:t>
            </a:r>
            <a:r>
              <a:rPr lang="en-GB" dirty="0"/>
              <a:t>be </a:t>
            </a:r>
            <a:r>
              <a:rPr lang="en-GB" dirty="0" smtClean="0"/>
              <a:t>completed before </a:t>
            </a:r>
            <a:r>
              <a:rPr lang="en-GB" dirty="0"/>
              <a:t>training begins, during the training programme and again at the end of the training programme.</a:t>
            </a:r>
          </a:p>
          <a:p>
            <a:r>
              <a:rPr lang="en-GB" b="1" dirty="0"/>
              <a:t>The importance of fitness testing</a:t>
            </a:r>
          </a:p>
          <a:p>
            <a:pPr marL="0" indent="0">
              <a:buNone/>
            </a:pPr>
            <a:endParaRPr lang="en-US" b="1" u="sng" dirty="0" smtClean="0"/>
          </a:p>
          <a:p>
            <a:endParaRPr lang="en-US" b="1" u="sng" dirty="0"/>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663" t="45660" r="39873" b="34375"/>
          <a:stretch/>
        </p:blipFill>
        <p:spPr bwMode="auto">
          <a:xfrm>
            <a:off x="762000" y="2641600"/>
            <a:ext cx="6565900" cy="146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63023" y="224054"/>
            <a:ext cx="609600" cy="609600"/>
          </a:xfrm>
          <a:prstGeom prst="rect">
            <a:avLst/>
          </a:prstGeom>
        </p:spPr>
      </p:pic>
    </p:spTree>
    <p:extLst>
      <p:ext uri="{BB962C8B-B14F-4D97-AF65-F5344CB8AC3E}">
        <p14:creationId xmlns:p14="http://schemas.microsoft.com/office/powerpoint/2010/main" val="332830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44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12 Minute Cooper </a:t>
            </a:r>
            <a:r>
              <a:rPr lang="en-GB" b="1" dirty="0"/>
              <a:t>R</a:t>
            </a:r>
            <a:r>
              <a:rPr lang="en-GB" b="1" dirty="0" smtClean="0"/>
              <a:t>un</a:t>
            </a:r>
            <a:r>
              <a:rPr lang="en-GB" b="1" dirty="0"/>
              <a:t/>
            </a:r>
            <a:br>
              <a:rPr lang="en-GB" b="1" dirty="0"/>
            </a:br>
            <a:endParaRPr lang="en-GB" dirty="0"/>
          </a:p>
        </p:txBody>
      </p:sp>
      <p:sp>
        <p:nvSpPr>
          <p:cNvPr id="3" name="Content Placeholder 2"/>
          <p:cNvSpPr>
            <a:spLocks noGrp="1"/>
          </p:cNvSpPr>
          <p:nvPr>
            <p:ph idx="1"/>
          </p:nvPr>
        </p:nvSpPr>
        <p:spPr>
          <a:xfrm>
            <a:off x="203200" y="914401"/>
            <a:ext cx="3124200" cy="3352798"/>
          </a:xfrm>
        </p:spPr>
        <p:txBody>
          <a:bodyPr>
            <a:normAutofit lnSpcReduction="10000"/>
          </a:bodyPr>
          <a:lstStyle/>
          <a:p>
            <a:pPr marL="0" indent="0">
              <a:buNone/>
            </a:pPr>
            <a:r>
              <a:rPr lang="en-GB" dirty="0" smtClean="0"/>
              <a:t>The Cooper run is the total </a:t>
            </a:r>
            <a:r>
              <a:rPr lang="en-GB" dirty="0"/>
              <a:t>distance </a:t>
            </a:r>
            <a:r>
              <a:rPr lang="en-GB" dirty="0" smtClean="0"/>
              <a:t>run </a:t>
            </a:r>
            <a:r>
              <a:rPr lang="en-GB" dirty="0"/>
              <a:t>round a marked area in 12 </a:t>
            </a:r>
            <a:r>
              <a:rPr lang="en-GB" dirty="0" smtClean="0"/>
              <a:t>minutes. You then compare your results </a:t>
            </a:r>
            <a:r>
              <a:rPr lang="en-GB" dirty="0"/>
              <a:t>with the </a:t>
            </a:r>
            <a:r>
              <a:rPr lang="en-GB" dirty="0" smtClean="0"/>
              <a:t>official results tables and identify how fit you are for your age group.</a:t>
            </a:r>
          </a:p>
          <a:p>
            <a:pPr marL="0" indent="0">
              <a:buNone/>
            </a:pPr>
            <a:r>
              <a:rPr lang="en-GB" dirty="0" smtClean="0">
                <a:solidFill>
                  <a:srgbClr val="FF0000"/>
                </a:solidFill>
              </a:rPr>
              <a:t>Watch this video about the cooper run.</a:t>
            </a:r>
            <a:endParaRPr lang="en-GB" dirty="0">
              <a:solidFill>
                <a:srgbClr val="FF0000"/>
              </a:solidFill>
            </a:endParaRPr>
          </a:p>
          <a:p>
            <a:endParaRPr lang="en-GB" dirty="0"/>
          </a:p>
        </p:txBody>
      </p:sp>
      <p:pic>
        <p:nvPicPr>
          <p:cNvPr id="4098" name="Picture 2">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955" t="31597" r="41532" b="5555"/>
          <a:stretch/>
        </p:blipFill>
        <p:spPr bwMode="auto">
          <a:xfrm>
            <a:off x="3479800" y="698202"/>
            <a:ext cx="5304200" cy="3568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28838" y="88602"/>
            <a:ext cx="609600" cy="609600"/>
          </a:xfrm>
          <a:prstGeom prst="rect">
            <a:avLst/>
          </a:prstGeom>
        </p:spPr>
      </p:pic>
    </p:spTree>
    <p:extLst>
      <p:ext uri="{BB962C8B-B14F-4D97-AF65-F5344CB8AC3E}">
        <p14:creationId xmlns:p14="http://schemas.microsoft.com/office/powerpoint/2010/main" val="164241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86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700" y="279400"/>
            <a:ext cx="3149600" cy="4013199"/>
          </a:xfrm>
        </p:spPr>
        <p:txBody>
          <a:bodyPr/>
          <a:lstStyle/>
          <a:p>
            <a:pPr marL="0" indent="0">
              <a:buNone/>
            </a:pPr>
            <a:r>
              <a:rPr lang="en-GB" b="1" u="sng" dirty="0"/>
              <a:t>Results tables:</a:t>
            </a:r>
          </a:p>
          <a:p>
            <a:pPr marL="0" indent="0">
              <a:buNone/>
            </a:pPr>
            <a:r>
              <a:rPr lang="en-GB" dirty="0"/>
              <a:t>The tables for the Cooper test </a:t>
            </a:r>
            <a:r>
              <a:rPr lang="en-GB" dirty="0" smtClean="0"/>
              <a:t>are arranged </a:t>
            </a:r>
            <a:r>
              <a:rPr lang="en-GB" dirty="0"/>
              <a:t>by age and </a:t>
            </a:r>
            <a:r>
              <a:rPr lang="en-GB" dirty="0" smtClean="0"/>
              <a:t>gender. </a:t>
            </a:r>
          </a:p>
          <a:p>
            <a:pPr marL="0" indent="0">
              <a:buNone/>
            </a:pPr>
            <a:r>
              <a:rPr lang="en-GB" dirty="0" smtClean="0"/>
              <a:t>In </a:t>
            </a:r>
            <a:r>
              <a:rPr lang="en-GB" dirty="0"/>
              <a:t>addition to seeing how you compare to these norms, you can document the progress you make as </a:t>
            </a:r>
            <a:r>
              <a:rPr lang="en-GB" dirty="0" smtClean="0"/>
              <a:t>you become fitter over time.</a:t>
            </a:r>
            <a:endParaRPr lang="en-GB" dirty="0"/>
          </a:p>
        </p:txBody>
      </p:sp>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1152" t="23872" r="41703" b="12239"/>
          <a:stretch/>
        </p:blipFill>
        <p:spPr bwMode="auto">
          <a:xfrm>
            <a:off x="3200400" y="0"/>
            <a:ext cx="5943600" cy="452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9700" y="3682999"/>
            <a:ext cx="609600" cy="609600"/>
          </a:xfrm>
          <a:prstGeom prst="rect">
            <a:avLst/>
          </a:prstGeom>
        </p:spPr>
      </p:pic>
    </p:spTree>
    <p:extLst>
      <p:ext uri="{BB962C8B-B14F-4D97-AF65-F5344CB8AC3E}">
        <p14:creationId xmlns:p14="http://schemas.microsoft.com/office/powerpoint/2010/main" val="94438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63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B4398A-3BB2-514B-893E-EB35B894E8CF}"/>
              </a:ext>
            </a:extLst>
          </p:cNvPr>
          <p:cNvSpPr>
            <a:spLocks noGrp="1"/>
          </p:cNvSpPr>
          <p:nvPr>
            <p:ph type="title"/>
          </p:nvPr>
        </p:nvSpPr>
        <p:spPr/>
        <p:txBody>
          <a:bodyPr>
            <a:normAutofit fontScale="90000"/>
          </a:bodyPr>
          <a:lstStyle/>
          <a:p>
            <a:r>
              <a:rPr lang="en-GB" b="1" dirty="0" smtClean="0"/>
              <a:t>Training Methods</a:t>
            </a:r>
            <a:r>
              <a:rPr lang="en-GB" b="1" dirty="0"/>
              <a:t/>
            </a:r>
            <a:br>
              <a:rPr lang="en-GB" b="1" dirty="0"/>
            </a:br>
            <a:endParaRPr lang="en-US" dirty="0"/>
          </a:p>
        </p:txBody>
      </p:sp>
      <p:sp>
        <p:nvSpPr>
          <p:cNvPr id="3" name="Content Placeholder 2">
            <a:extLst>
              <a:ext uri="{FF2B5EF4-FFF2-40B4-BE49-F238E27FC236}">
                <a16:creationId xmlns:a16="http://schemas.microsoft.com/office/drawing/2014/main" xmlns="" id="{2D8CE6DD-9543-174C-9833-F46C547968D3}"/>
              </a:ext>
            </a:extLst>
          </p:cNvPr>
          <p:cNvSpPr>
            <a:spLocks noGrp="1"/>
          </p:cNvSpPr>
          <p:nvPr>
            <p:ph idx="1"/>
          </p:nvPr>
        </p:nvSpPr>
        <p:spPr>
          <a:xfrm>
            <a:off x="325675" y="1329766"/>
            <a:ext cx="5860800" cy="2679404"/>
          </a:xfrm>
        </p:spPr>
        <p:txBody>
          <a:bodyPr>
            <a:normAutofit lnSpcReduction="10000"/>
          </a:bodyPr>
          <a:lstStyle/>
          <a:p>
            <a:pPr marL="0" indent="0">
              <a:buNone/>
            </a:pPr>
            <a:r>
              <a:rPr lang="en-GB" dirty="0" smtClean="0"/>
              <a:t>There </a:t>
            </a:r>
            <a:r>
              <a:rPr lang="en-GB" dirty="0"/>
              <a:t>are a number of different </a:t>
            </a:r>
            <a:r>
              <a:rPr lang="en-GB" dirty="0" smtClean="0"/>
              <a:t>methods of </a:t>
            </a:r>
            <a:r>
              <a:rPr lang="en-GB" dirty="0"/>
              <a:t>training that can improve health and </a:t>
            </a:r>
            <a:r>
              <a:rPr lang="en-GB" dirty="0" smtClean="0"/>
              <a:t>fitness e.g. </a:t>
            </a:r>
            <a:r>
              <a:rPr lang="en-GB" b="1" dirty="0"/>
              <a:t>Continuous </a:t>
            </a:r>
            <a:r>
              <a:rPr lang="en-GB" b="1" dirty="0" smtClean="0"/>
              <a:t>training, </a:t>
            </a:r>
            <a:r>
              <a:rPr lang="en-GB" b="1" dirty="0"/>
              <a:t>Fartlek (speed play) </a:t>
            </a:r>
            <a:r>
              <a:rPr lang="en-GB" b="1" dirty="0" smtClean="0"/>
              <a:t>training, </a:t>
            </a:r>
            <a:r>
              <a:rPr lang="en-GB" b="1" dirty="0"/>
              <a:t>Interval </a:t>
            </a:r>
            <a:r>
              <a:rPr lang="en-GB" b="1" dirty="0" smtClean="0"/>
              <a:t>training, </a:t>
            </a:r>
            <a:r>
              <a:rPr lang="en-GB" b="1" dirty="0"/>
              <a:t>Weight training </a:t>
            </a:r>
            <a:r>
              <a:rPr lang="en-GB" b="1" dirty="0" smtClean="0"/>
              <a:t>and Circuit training</a:t>
            </a:r>
            <a:r>
              <a:rPr lang="en-GB" dirty="0" smtClean="0"/>
              <a:t>. We will be having a look at some of these over the 4 weeks.</a:t>
            </a:r>
          </a:p>
          <a:p>
            <a:pPr marL="0" indent="0">
              <a:buNone/>
            </a:pPr>
            <a:endParaRPr lang="en-GB" dirty="0" smtClean="0"/>
          </a:p>
          <a:p>
            <a:pPr marL="0" indent="0">
              <a:buNone/>
            </a:pPr>
            <a:r>
              <a:rPr lang="en-GB" dirty="0" smtClean="0"/>
              <a:t>Warming </a:t>
            </a:r>
            <a:r>
              <a:rPr lang="en-GB" dirty="0"/>
              <a:t>up and cooling down are essential parts of a training session.</a:t>
            </a:r>
            <a:endParaRPr lang="en-GB" dirty="0">
              <a:effectLst/>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75674" y="173201"/>
            <a:ext cx="609600" cy="609600"/>
          </a:xfrm>
          <a:prstGeom prst="rect">
            <a:avLst/>
          </a:prstGeom>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4129" y="3646316"/>
            <a:ext cx="2709308" cy="14121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36131"/>
          <a:stretch/>
        </p:blipFill>
        <p:spPr bwMode="auto">
          <a:xfrm>
            <a:off x="7630171" y="1268016"/>
            <a:ext cx="1539727" cy="15925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2800" y="27834"/>
            <a:ext cx="1895881" cy="15099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b="13732"/>
          <a:stretch/>
        </p:blipFill>
        <p:spPr bwMode="auto">
          <a:xfrm>
            <a:off x="6294129" y="1839433"/>
            <a:ext cx="1542385" cy="16600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0140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40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6B3ED63-234E-E54E-B007-8258E7A63C1E}"/>
              </a:ext>
            </a:extLst>
          </p:cNvPr>
          <p:cNvSpPr>
            <a:spLocks noGrp="1"/>
          </p:cNvSpPr>
          <p:nvPr>
            <p:ph idx="1"/>
          </p:nvPr>
        </p:nvSpPr>
        <p:spPr>
          <a:xfrm>
            <a:off x="223285" y="243841"/>
            <a:ext cx="3993115" cy="4319450"/>
          </a:xfrm>
        </p:spPr>
        <p:txBody>
          <a:bodyPr>
            <a:normAutofit/>
          </a:bodyPr>
          <a:lstStyle/>
          <a:p>
            <a:pPr marL="0" indent="0">
              <a:buNone/>
            </a:pPr>
            <a:r>
              <a:rPr lang="en-GB" sz="1800" b="1" dirty="0"/>
              <a:t>The effects of the warm up and cool </a:t>
            </a:r>
            <a:r>
              <a:rPr lang="en-GB" sz="1800" b="1" dirty="0" smtClean="0"/>
              <a:t>down.</a:t>
            </a:r>
            <a:endParaRPr lang="en-GB" sz="1800" b="1" dirty="0"/>
          </a:p>
          <a:p>
            <a:r>
              <a:rPr lang="en-GB" sz="1800" dirty="0" smtClean="0"/>
              <a:t>Every </a:t>
            </a:r>
            <a:r>
              <a:rPr lang="en-GB" sz="1800" dirty="0"/>
              <a:t>session starts with a warm up and ends with a cool </a:t>
            </a:r>
            <a:r>
              <a:rPr lang="en-GB" sz="1800" dirty="0" smtClean="0"/>
              <a:t>down.</a:t>
            </a:r>
          </a:p>
          <a:p>
            <a:pPr marL="0" indent="0">
              <a:buNone/>
            </a:pPr>
            <a:endParaRPr lang="en-GB" sz="1800" dirty="0"/>
          </a:p>
          <a:p>
            <a:pPr marL="0" indent="0">
              <a:buNone/>
            </a:pPr>
            <a:r>
              <a:rPr lang="en-GB" sz="1800" b="1" dirty="0"/>
              <a:t>Warm up</a:t>
            </a:r>
          </a:p>
          <a:p>
            <a:r>
              <a:rPr lang="en-GB" sz="1800" dirty="0"/>
              <a:t>The </a:t>
            </a:r>
            <a:r>
              <a:rPr lang="en-GB" sz="1800" dirty="0" smtClean="0"/>
              <a:t>diagram opposite shows </a:t>
            </a:r>
            <a:r>
              <a:rPr lang="en-GB" sz="1800" dirty="0"/>
              <a:t>the </a:t>
            </a:r>
            <a:r>
              <a:rPr lang="en-GB" sz="1800" dirty="0" smtClean="0"/>
              <a:t>three primary </a:t>
            </a:r>
            <a:r>
              <a:rPr lang="en-GB" sz="1800" dirty="0"/>
              <a:t>components of an effective </a:t>
            </a:r>
            <a:r>
              <a:rPr lang="en-GB" sz="1800" dirty="0" smtClean="0"/>
              <a:t>warm </a:t>
            </a:r>
            <a:r>
              <a:rPr lang="en-GB" sz="1800" dirty="0"/>
              <a:t>up. All warm ups should last </a:t>
            </a:r>
            <a:r>
              <a:rPr lang="en-GB" sz="1800" dirty="0" smtClean="0"/>
              <a:t>5 -10 minutes.</a:t>
            </a:r>
          </a:p>
          <a:p>
            <a:endParaRPr lang="en-GB" sz="1800" dirty="0"/>
          </a:p>
          <a:p>
            <a:pPr marL="0" indent="0">
              <a:buNone/>
            </a:pPr>
            <a:endParaRPr lang="en-US"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400" y="0"/>
            <a:ext cx="4927600" cy="4399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71377" y="3712978"/>
            <a:ext cx="609600" cy="609600"/>
          </a:xfrm>
          <a:prstGeom prst="rect">
            <a:avLst/>
          </a:prstGeom>
        </p:spPr>
      </p:pic>
    </p:spTree>
    <p:extLst>
      <p:ext uri="{BB962C8B-B14F-4D97-AF65-F5344CB8AC3E}">
        <p14:creationId xmlns:p14="http://schemas.microsoft.com/office/powerpoint/2010/main" val="382881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35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2000" y="292101"/>
            <a:ext cx="2792600" cy="3747100"/>
          </a:xfrm>
        </p:spPr>
        <p:txBody>
          <a:bodyPr/>
          <a:lstStyle/>
          <a:p>
            <a:pPr marL="0" indent="0">
              <a:buNone/>
            </a:pPr>
            <a:r>
              <a:rPr lang="en-GB" b="1" dirty="0"/>
              <a:t>Cool down</a:t>
            </a:r>
          </a:p>
          <a:p>
            <a:r>
              <a:rPr lang="en-GB" dirty="0"/>
              <a:t>The </a:t>
            </a:r>
            <a:r>
              <a:rPr lang="en-GB" dirty="0" smtClean="0"/>
              <a:t>diagram opposite </a:t>
            </a:r>
            <a:r>
              <a:rPr lang="en-GB" dirty="0"/>
              <a:t>shows the three primary components of an effective cool down. </a:t>
            </a:r>
            <a:endParaRPr lang="en-GB" dirty="0" smtClean="0"/>
          </a:p>
          <a:p>
            <a:r>
              <a:rPr lang="en-GB" dirty="0" smtClean="0"/>
              <a:t>Athletes must always </a:t>
            </a:r>
            <a:r>
              <a:rPr lang="en-GB" dirty="0"/>
              <a:t>cool down </a:t>
            </a:r>
            <a:r>
              <a:rPr lang="en-GB" dirty="0" smtClean="0"/>
              <a:t>after training.</a:t>
            </a:r>
            <a:endParaRPr lang="en-GB" dirty="0"/>
          </a:p>
          <a:p>
            <a:endParaRPr lang="en-GB" dirty="0"/>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9468" t="32457" r="39190" b="5043"/>
          <a:stretch/>
        </p:blipFill>
        <p:spPr bwMode="auto">
          <a:xfrm>
            <a:off x="3224600" y="88900"/>
            <a:ext cx="5919399"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26558" y="3429601"/>
            <a:ext cx="609600" cy="609600"/>
          </a:xfrm>
          <a:prstGeom prst="rect">
            <a:avLst/>
          </a:prstGeom>
        </p:spPr>
      </p:pic>
    </p:spTree>
    <p:extLst>
      <p:ext uri="{BB962C8B-B14F-4D97-AF65-F5344CB8AC3E}">
        <p14:creationId xmlns:p14="http://schemas.microsoft.com/office/powerpoint/2010/main" val="298419504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30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B0A976E-0A3F-8E4D-893B-2881320C492E}"/>
              </a:ext>
            </a:extLst>
          </p:cNvPr>
          <p:cNvSpPr/>
          <p:nvPr/>
        </p:nvSpPr>
        <p:spPr>
          <a:xfrm>
            <a:off x="5746595" y="273844"/>
            <a:ext cx="3122342" cy="4011285"/>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AB139443-8748-E740-B8D0-0BE252BED38C}"/>
              </a:ext>
            </a:extLst>
          </p:cNvPr>
          <p:cNvSpPr>
            <a:spLocks noGrp="1"/>
          </p:cNvSpPr>
          <p:nvPr>
            <p:ph type="title"/>
          </p:nvPr>
        </p:nvSpPr>
        <p:spPr>
          <a:xfrm>
            <a:off x="431999" y="273844"/>
            <a:ext cx="8436937" cy="1288256"/>
          </a:xfrm>
        </p:spPr>
        <p:txBody>
          <a:bodyPr>
            <a:normAutofit fontScale="90000"/>
          </a:bodyPr>
          <a:lstStyle/>
          <a:p>
            <a:r>
              <a:rPr lang="en-GB" sz="2700" b="1" dirty="0" smtClean="0"/>
              <a:t>Methods </a:t>
            </a:r>
            <a:r>
              <a:rPr lang="en-GB" sz="2700" b="1" dirty="0"/>
              <a:t>of </a:t>
            </a:r>
            <a:r>
              <a:rPr lang="en-GB" sz="2700" b="1" dirty="0" smtClean="0"/>
              <a:t>training.</a:t>
            </a:r>
            <a:r>
              <a:rPr lang="en-GB" sz="2700" b="1" dirty="0"/>
              <a:t/>
            </a:r>
            <a:br>
              <a:rPr lang="en-GB" sz="2700" b="1" dirty="0"/>
            </a:br>
            <a:r>
              <a:rPr lang="en-GB" sz="2700" dirty="0" smtClean="0"/>
              <a:t>The method </a:t>
            </a:r>
            <a:r>
              <a:rPr lang="en-GB" sz="2700" dirty="0"/>
              <a:t>of training </a:t>
            </a:r>
            <a:r>
              <a:rPr lang="en-GB" sz="2700" dirty="0" smtClean="0"/>
              <a:t>used needs </a:t>
            </a:r>
            <a:r>
              <a:rPr lang="en-GB" sz="2700" dirty="0"/>
              <a:t>to be specific to the individual </a:t>
            </a:r>
            <a:r>
              <a:rPr lang="en-GB" sz="2700" dirty="0" smtClean="0"/>
              <a:t>performer if they want to see changes in their fitness levels and enjoy it</a:t>
            </a:r>
            <a:r>
              <a:rPr lang="en-GB" dirty="0" smtClean="0"/>
              <a:t>!</a:t>
            </a:r>
            <a:r>
              <a:rPr lang="en-GB" dirty="0"/>
              <a:t/>
            </a:r>
            <a:br>
              <a:rPr lang="en-GB" dirty="0"/>
            </a:br>
            <a:endParaRPr lang="en-US" dirty="0"/>
          </a:p>
        </p:txBody>
      </p:sp>
      <p:sp>
        <p:nvSpPr>
          <p:cNvPr id="3" name="Content Placeholder 2">
            <a:extLst>
              <a:ext uri="{FF2B5EF4-FFF2-40B4-BE49-F238E27FC236}">
                <a16:creationId xmlns:a16="http://schemas.microsoft.com/office/drawing/2014/main" xmlns="" id="{76B3ED63-234E-E54E-B007-8258E7A63C1E}"/>
              </a:ext>
            </a:extLst>
          </p:cNvPr>
          <p:cNvSpPr>
            <a:spLocks noGrp="1"/>
          </p:cNvSpPr>
          <p:nvPr>
            <p:ph idx="1"/>
          </p:nvPr>
        </p:nvSpPr>
        <p:spPr>
          <a:xfrm>
            <a:off x="431999" y="1676401"/>
            <a:ext cx="8331001" cy="2946400"/>
          </a:xfrm>
        </p:spPr>
        <p:txBody>
          <a:bodyPr>
            <a:normAutofit fontScale="92500"/>
          </a:bodyPr>
          <a:lstStyle/>
          <a:p>
            <a:pPr marL="0" indent="0">
              <a:buNone/>
            </a:pPr>
            <a:r>
              <a:rPr lang="en-GB" b="1" u="sng" dirty="0" smtClean="0"/>
              <a:t>Week one: Continuous training.</a:t>
            </a:r>
          </a:p>
          <a:p>
            <a:r>
              <a:rPr lang="en-GB" dirty="0"/>
              <a:t>Continuous training develops cardiovascular </a:t>
            </a:r>
            <a:r>
              <a:rPr lang="en-GB" dirty="0" smtClean="0"/>
              <a:t>fitness</a:t>
            </a:r>
          </a:p>
          <a:p>
            <a:r>
              <a:rPr lang="en-GB" dirty="0" smtClean="0"/>
              <a:t>A </a:t>
            </a:r>
            <a:r>
              <a:rPr lang="en-GB" dirty="0"/>
              <a:t>minimum of 20 minutes sub-maximal work.</a:t>
            </a:r>
          </a:p>
          <a:p>
            <a:r>
              <a:rPr lang="en-GB" dirty="0"/>
              <a:t>Target heart rate range </a:t>
            </a:r>
            <a:r>
              <a:rPr lang="en-GB" dirty="0" smtClean="0"/>
              <a:t>is between </a:t>
            </a:r>
            <a:r>
              <a:rPr lang="en-GB" dirty="0"/>
              <a:t>60% - 80% maximum heart rate (</a:t>
            </a:r>
            <a:r>
              <a:rPr lang="en-GB" dirty="0" err="1"/>
              <a:t>maxHR</a:t>
            </a:r>
            <a:r>
              <a:rPr lang="en-GB" dirty="0"/>
              <a:t>).</a:t>
            </a:r>
          </a:p>
          <a:p>
            <a:r>
              <a:rPr lang="en-GB" dirty="0" smtClean="0"/>
              <a:t>Continuous training can be: swimming</a:t>
            </a:r>
            <a:r>
              <a:rPr lang="en-GB" dirty="0"/>
              <a:t>, running, cycling, walking or a combination of </a:t>
            </a:r>
            <a:r>
              <a:rPr lang="en-GB" dirty="0" smtClean="0"/>
              <a:t>these.</a:t>
            </a:r>
            <a:endParaRPr lang="en-GB" dirty="0"/>
          </a:p>
          <a:p>
            <a:r>
              <a:rPr lang="en-GB" b="1" dirty="0"/>
              <a:t>Disadvantage</a:t>
            </a:r>
            <a:r>
              <a:rPr lang="en-GB" dirty="0"/>
              <a:t> - some participants find longer sessions to be </a:t>
            </a:r>
            <a:r>
              <a:rPr lang="en-GB" dirty="0" smtClean="0"/>
              <a:t>boring, that’s why it is very important to find something you enjoy to have success!</a:t>
            </a:r>
            <a:endParaRPr lang="en-GB" dirty="0"/>
          </a:p>
          <a:p>
            <a:pPr marL="0" indent="0">
              <a:buNone/>
            </a:pPr>
            <a:endParaRPr lang="en-US"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80252" y="1371601"/>
            <a:ext cx="609600" cy="609600"/>
          </a:xfrm>
          <a:prstGeom prst="rect">
            <a:avLst/>
          </a:prstGeom>
        </p:spPr>
      </p:pic>
    </p:spTree>
    <p:extLst>
      <p:ext uri="{BB962C8B-B14F-4D97-AF65-F5344CB8AC3E}">
        <p14:creationId xmlns:p14="http://schemas.microsoft.com/office/powerpoint/2010/main" val="811719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58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81" y="89190"/>
            <a:ext cx="1755356" cy="26915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432000" y="273844"/>
            <a:ext cx="8352000" cy="597013"/>
          </a:xfrm>
        </p:spPr>
        <p:txBody>
          <a:bodyPr>
            <a:normAutofit fontScale="90000"/>
          </a:bodyPr>
          <a:lstStyle/>
          <a:p>
            <a:r>
              <a:rPr lang="en-US" b="1" u="sng" dirty="0"/>
              <a:t/>
            </a:r>
            <a:br>
              <a:rPr lang="en-US" b="1" u="sng" dirty="0"/>
            </a:br>
            <a:endParaRPr lang="en-GB" dirty="0"/>
          </a:p>
        </p:txBody>
      </p:sp>
      <p:sp>
        <p:nvSpPr>
          <p:cNvPr id="3" name="Content Placeholder 2"/>
          <p:cNvSpPr>
            <a:spLocks noGrp="1"/>
          </p:cNvSpPr>
          <p:nvPr>
            <p:ph idx="1"/>
          </p:nvPr>
        </p:nvSpPr>
        <p:spPr>
          <a:xfrm>
            <a:off x="432000" y="618309"/>
            <a:ext cx="8352000" cy="3814354"/>
          </a:xfrm>
        </p:spPr>
        <p:txBody>
          <a:bodyPr>
            <a:normAutofit/>
          </a:bodyPr>
          <a:lstStyle/>
          <a:p>
            <a:pPr marL="0" indent="0">
              <a:buNone/>
            </a:pPr>
            <a:endParaRPr lang="en-US" dirty="0"/>
          </a:p>
          <a:p>
            <a:pPr marL="0" indent="0">
              <a:buNone/>
            </a:pPr>
            <a:endParaRPr lang="en-US" dirty="0"/>
          </a:p>
          <a:p>
            <a:endParaRPr lang="en-GB" dirty="0"/>
          </a:p>
        </p:txBody>
      </p:sp>
      <p:sp>
        <p:nvSpPr>
          <p:cNvPr id="5" name="Rectangle 4"/>
          <p:cNvSpPr/>
          <p:nvPr/>
        </p:nvSpPr>
        <p:spPr>
          <a:xfrm>
            <a:off x="3403599" y="273844"/>
            <a:ext cx="5612809" cy="4755148"/>
          </a:xfrm>
          <a:prstGeom prst="rect">
            <a:avLst/>
          </a:prstGeom>
        </p:spPr>
        <p:txBody>
          <a:bodyPr wrap="square">
            <a:spAutoFit/>
          </a:bodyPr>
          <a:lstStyle/>
          <a:p>
            <a:r>
              <a:rPr lang="en-GB" sz="1900" b="1" dirty="0">
                <a:solidFill>
                  <a:srgbClr val="002D62"/>
                </a:solidFill>
                <a:latin typeface="Arial" panose="020B0604020202020204" pitchFamily="34" charset="0"/>
                <a:cs typeface="Arial" panose="020B0604020202020204" pitchFamily="34" charset="0"/>
              </a:rPr>
              <a:t>Continuous training involves comparatively </a:t>
            </a:r>
            <a:r>
              <a:rPr lang="en-GB" sz="1900" b="1" dirty="0" smtClean="0">
                <a:solidFill>
                  <a:srgbClr val="002D62"/>
                </a:solidFill>
                <a:latin typeface="Arial" panose="020B0604020202020204" pitchFamily="34" charset="0"/>
                <a:cs typeface="Arial" panose="020B0604020202020204" pitchFamily="34" charset="0"/>
              </a:rPr>
              <a:t>moderate exercise </a:t>
            </a:r>
            <a:r>
              <a:rPr lang="en-GB" sz="1900" b="1" dirty="0">
                <a:solidFill>
                  <a:srgbClr val="002D62"/>
                </a:solidFill>
                <a:latin typeface="Arial" panose="020B0604020202020204" pitchFamily="34" charset="0"/>
                <a:cs typeface="Arial" panose="020B0604020202020204" pitchFamily="34" charset="0"/>
              </a:rPr>
              <a:t>performed for a relatively long period. </a:t>
            </a:r>
          </a:p>
          <a:p>
            <a:r>
              <a:rPr lang="en-GB" sz="1900" dirty="0">
                <a:solidFill>
                  <a:srgbClr val="002D62"/>
                </a:solidFill>
                <a:latin typeface="Arial" panose="020B0604020202020204" pitchFamily="34" charset="0"/>
                <a:cs typeface="Arial" panose="020B0604020202020204" pitchFamily="34" charset="0"/>
              </a:rPr>
              <a:t>For example: Cycling at a average speed for 30 minutes is one example of continuous training. </a:t>
            </a:r>
          </a:p>
          <a:p>
            <a:r>
              <a:rPr lang="en-GB" sz="1900" dirty="0">
                <a:solidFill>
                  <a:srgbClr val="002D62"/>
                </a:solidFill>
                <a:latin typeface="Arial" panose="020B0604020202020204" pitchFamily="34" charset="0"/>
                <a:cs typeface="Arial" panose="020B0604020202020204" pitchFamily="34" charset="0"/>
              </a:rPr>
              <a:t>It helps you to develop your aerobic fitness and muscular endurance.</a:t>
            </a:r>
          </a:p>
          <a:p>
            <a:r>
              <a:rPr lang="en-GB" sz="1900" dirty="0">
                <a:solidFill>
                  <a:srgbClr val="002D62"/>
                </a:solidFill>
                <a:latin typeface="Arial" panose="020B0604020202020204" pitchFamily="34" charset="0"/>
                <a:cs typeface="Arial" panose="020B0604020202020204" pitchFamily="34" charset="0"/>
              </a:rPr>
              <a:t> </a:t>
            </a:r>
          </a:p>
          <a:p>
            <a:r>
              <a:rPr lang="en-GB" sz="1900" dirty="0">
                <a:solidFill>
                  <a:srgbClr val="002D62"/>
                </a:solidFill>
                <a:latin typeface="Arial" panose="020B0604020202020204" pitchFamily="34" charset="0"/>
                <a:cs typeface="Arial" panose="020B0604020202020204" pitchFamily="34" charset="0"/>
              </a:rPr>
              <a:t>Top athletes such as </a:t>
            </a:r>
            <a:r>
              <a:rPr lang="en-GB" sz="1900" b="1" dirty="0" smtClean="0">
                <a:solidFill>
                  <a:srgbClr val="002D62"/>
                </a:solidFill>
                <a:latin typeface="Arial" panose="020B0604020202020204" pitchFamily="34" charset="0"/>
                <a:cs typeface="Arial" panose="020B0604020202020204" pitchFamily="34" charset="0"/>
              </a:rPr>
              <a:t>Chris </a:t>
            </a:r>
            <a:r>
              <a:rPr lang="en-GB" sz="1900" b="1" dirty="0" err="1" smtClean="0">
                <a:solidFill>
                  <a:srgbClr val="002D62"/>
                </a:solidFill>
                <a:latin typeface="Arial" panose="020B0604020202020204" pitchFamily="34" charset="0"/>
                <a:cs typeface="Arial" panose="020B0604020202020204" pitchFamily="34" charset="0"/>
              </a:rPr>
              <a:t>Froome</a:t>
            </a:r>
            <a:r>
              <a:rPr lang="en-GB" sz="1900" b="1" dirty="0" smtClean="0">
                <a:solidFill>
                  <a:srgbClr val="002D62"/>
                </a:solidFill>
                <a:latin typeface="Arial" panose="020B0604020202020204" pitchFamily="34" charset="0"/>
                <a:cs typeface="Arial" panose="020B0604020202020204" pitchFamily="34" charset="0"/>
              </a:rPr>
              <a:t> </a:t>
            </a:r>
            <a:r>
              <a:rPr lang="en-GB" sz="1900" dirty="0" smtClean="0">
                <a:solidFill>
                  <a:srgbClr val="002D62"/>
                </a:solidFill>
                <a:latin typeface="Arial" panose="020B0604020202020204" pitchFamily="34" charset="0"/>
                <a:cs typeface="Arial" panose="020B0604020202020204" pitchFamily="34" charset="0"/>
              </a:rPr>
              <a:t>and </a:t>
            </a:r>
            <a:r>
              <a:rPr lang="en-GB" sz="1900" b="1" dirty="0" err="1">
                <a:solidFill>
                  <a:srgbClr val="002D62"/>
                </a:solidFill>
                <a:latin typeface="Arial" panose="020B0604020202020204" pitchFamily="34" charset="0"/>
                <a:cs typeface="Arial" panose="020B0604020202020204" pitchFamily="34" charset="0"/>
              </a:rPr>
              <a:t>Eliud</a:t>
            </a:r>
            <a:r>
              <a:rPr lang="en-GB" sz="1900" b="1" dirty="0">
                <a:solidFill>
                  <a:srgbClr val="002D62"/>
                </a:solidFill>
                <a:latin typeface="Arial" panose="020B0604020202020204" pitchFamily="34" charset="0"/>
                <a:cs typeface="Arial" panose="020B0604020202020204" pitchFamily="34" charset="0"/>
              </a:rPr>
              <a:t> Kipchoge and </a:t>
            </a:r>
            <a:r>
              <a:rPr lang="en-GB" sz="1900" b="1" dirty="0" smtClean="0">
                <a:solidFill>
                  <a:srgbClr val="002D62"/>
                </a:solidFill>
                <a:latin typeface="Arial" panose="020B0604020202020204" pitchFamily="34" charset="0"/>
                <a:cs typeface="Arial" panose="020B0604020202020204" pitchFamily="34" charset="0"/>
              </a:rPr>
              <a:t>Laura Muir </a:t>
            </a:r>
            <a:r>
              <a:rPr lang="en-GB" sz="1900" dirty="0" smtClean="0">
                <a:solidFill>
                  <a:srgbClr val="002D62"/>
                </a:solidFill>
                <a:latin typeface="Arial" panose="020B0604020202020204" pitchFamily="34" charset="0"/>
                <a:cs typeface="Arial" panose="020B0604020202020204" pitchFamily="34" charset="0"/>
              </a:rPr>
              <a:t>often use continuous    t        training to help </a:t>
            </a:r>
            <a:r>
              <a:rPr lang="en-GB" sz="1900" dirty="0">
                <a:solidFill>
                  <a:srgbClr val="002D62"/>
                </a:solidFill>
                <a:latin typeface="Arial" panose="020B0604020202020204" pitchFamily="34" charset="0"/>
                <a:cs typeface="Arial" panose="020B0604020202020204" pitchFamily="34" charset="0"/>
              </a:rPr>
              <a:t>raise their heart rates to the </a:t>
            </a:r>
            <a:r>
              <a:rPr lang="en-GB" sz="1900" dirty="0" smtClean="0">
                <a:solidFill>
                  <a:srgbClr val="002D62"/>
                </a:solidFill>
                <a:latin typeface="Arial" panose="020B0604020202020204" pitchFamily="34" charset="0"/>
                <a:cs typeface="Arial" panose="020B0604020202020204" pitchFamily="34" charset="0"/>
              </a:rPr>
              <a:t>     I       right level</a:t>
            </a:r>
            <a:r>
              <a:rPr lang="en-GB" sz="1900" dirty="0">
                <a:solidFill>
                  <a:srgbClr val="002D62"/>
                </a:solidFill>
                <a:latin typeface="Arial" panose="020B0604020202020204" pitchFamily="34" charset="0"/>
                <a:cs typeface="Arial" panose="020B0604020202020204" pitchFamily="34" charset="0"/>
              </a:rPr>
              <a:t>. </a:t>
            </a:r>
            <a:r>
              <a:rPr lang="en-GB" sz="1900" b="1" dirty="0">
                <a:solidFill>
                  <a:srgbClr val="002D62"/>
                </a:solidFill>
                <a:latin typeface="Arial" panose="020B0604020202020204" pitchFamily="34" charset="0"/>
                <a:cs typeface="Arial" panose="020B0604020202020204" pitchFamily="34" charset="0"/>
              </a:rPr>
              <a:t>Matthew Pinsent </a:t>
            </a:r>
            <a:r>
              <a:rPr lang="en-GB" sz="1900" dirty="0" smtClean="0">
                <a:solidFill>
                  <a:srgbClr val="002D62"/>
                </a:solidFill>
                <a:latin typeface="Arial" panose="020B0604020202020204" pitchFamily="34" charset="0"/>
                <a:cs typeface="Arial" panose="020B0604020202020204" pitchFamily="34" charset="0"/>
              </a:rPr>
              <a:t>was </a:t>
            </a:r>
            <a:r>
              <a:rPr lang="en-GB" sz="1900" dirty="0">
                <a:solidFill>
                  <a:srgbClr val="002D62"/>
                </a:solidFill>
                <a:latin typeface="Arial" panose="020B0604020202020204" pitchFamily="34" charset="0"/>
                <a:cs typeface="Arial" panose="020B0604020202020204" pitchFamily="34" charset="0"/>
              </a:rPr>
              <a:t>up at </a:t>
            </a:r>
            <a:r>
              <a:rPr lang="en-GB" sz="1900" dirty="0" smtClean="0">
                <a:solidFill>
                  <a:srgbClr val="002D62"/>
                </a:solidFill>
                <a:latin typeface="Arial" panose="020B0604020202020204" pitchFamily="34" charset="0"/>
                <a:cs typeface="Arial" panose="020B0604020202020204" pitchFamily="34" charset="0"/>
              </a:rPr>
              <a:t>5am d      doing </a:t>
            </a:r>
            <a:r>
              <a:rPr lang="en-GB" sz="1900" dirty="0">
                <a:solidFill>
                  <a:srgbClr val="002D62"/>
                </a:solidFill>
                <a:latin typeface="Arial" panose="020B0604020202020204" pitchFamily="34" charset="0"/>
                <a:cs typeface="Arial" panose="020B0604020202020204" pitchFamily="34" charset="0"/>
              </a:rPr>
              <a:t>continuous training every </a:t>
            </a:r>
            <a:r>
              <a:rPr lang="en-GB" sz="1900" dirty="0" smtClean="0">
                <a:solidFill>
                  <a:srgbClr val="002D62"/>
                </a:solidFill>
                <a:latin typeface="Arial" panose="020B0604020202020204" pitchFamily="34" charset="0"/>
                <a:cs typeface="Arial" panose="020B0604020202020204" pitchFamily="34" charset="0"/>
              </a:rPr>
              <a:t>morning </a:t>
            </a:r>
            <a:r>
              <a:rPr lang="en-GB" sz="1900" dirty="0">
                <a:solidFill>
                  <a:srgbClr val="002D62"/>
                </a:solidFill>
                <a:latin typeface="Arial" panose="020B0604020202020204" pitchFamily="34" charset="0"/>
                <a:cs typeface="Arial" panose="020B0604020202020204" pitchFamily="34" charset="0"/>
              </a:rPr>
              <a:t> </a:t>
            </a:r>
            <a:r>
              <a:rPr lang="en-GB" sz="1900" dirty="0" smtClean="0">
                <a:solidFill>
                  <a:srgbClr val="002D62"/>
                </a:solidFill>
                <a:latin typeface="Arial" panose="020B0604020202020204" pitchFamily="34" charset="0"/>
                <a:cs typeface="Arial" panose="020B0604020202020204" pitchFamily="34" charset="0"/>
              </a:rPr>
              <a:t> </a:t>
            </a:r>
            <a:r>
              <a:rPr lang="en-GB" sz="1900" dirty="0" err="1" smtClean="0">
                <a:solidFill>
                  <a:srgbClr val="002D62"/>
                </a:solidFill>
                <a:latin typeface="Arial" panose="020B0604020202020204" pitchFamily="34" charset="0"/>
                <a:cs typeface="Arial" panose="020B0604020202020204" pitchFamily="34" charset="0"/>
              </a:rPr>
              <a:t>whe</a:t>
            </a:r>
            <a:r>
              <a:rPr lang="en-GB" sz="1900" dirty="0" smtClean="0">
                <a:solidFill>
                  <a:srgbClr val="002D62"/>
                </a:solidFill>
                <a:latin typeface="Arial" panose="020B0604020202020204" pitchFamily="34" charset="0"/>
                <a:cs typeface="Arial" panose="020B0604020202020204" pitchFamily="34" charset="0"/>
              </a:rPr>
              <a:t> </a:t>
            </a:r>
            <a:r>
              <a:rPr lang="en-GB" sz="1900" dirty="0">
                <a:solidFill>
                  <a:srgbClr val="002D62"/>
                </a:solidFill>
                <a:latin typeface="Arial" panose="020B0604020202020204" pitchFamily="34" charset="0"/>
                <a:cs typeface="Arial" panose="020B0604020202020204" pitchFamily="34" charset="0"/>
              </a:rPr>
              <a:t>training for the Olympics.</a:t>
            </a:r>
            <a:br>
              <a:rPr lang="en-GB" sz="1900" dirty="0">
                <a:solidFill>
                  <a:srgbClr val="002D62"/>
                </a:solidFill>
                <a:latin typeface="Arial" panose="020B0604020202020204" pitchFamily="34" charset="0"/>
                <a:cs typeface="Arial" panose="020B0604020202020204" pitchFamily="34" charset="0"/>
              </a:rPr>
            </a:br>
            <a:endParaRPr lang="en-GB" sz="1900" dirty="0">
              <a:solidFill>
                <a:srgbClr val="002D62"/>
              </a:solidFill>
              <a:latin typeface="Arial" panose="020B0604020202020204" pitchFamily="34" charset="0"/>
              <a:cs typeface="Arial" panose="020B0604020202020204" pitchFamily="34" charset="0"/>
            </a:endParaRPr>
          </a:p>
          <a:p>
            <a:endParaRPr lang="en-GB" dirty="0"/>
          </a:p>
        </p:txBody>
      </p:sp>
      <p:sp>
        <p:nvSpPr>
          <p:cNvPr id="7" name="Rectangle 3"/>
          <p:cNvSpPr>
            <a:spLocks noChangeArrowheads="1"/>
          </p:cNvSpPr>
          <p:nvPr/>
        </p:nvSpPr>
        <p:spPr bwMode="auto">
          <a:xfrm>
            <a:off x="4103688" y="13700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7200" y="4432663"/>
            <a:ext cx="609600" cy="609600"/>
          </a:xfrm>
          <a:prstGeom prst="rect">
            <a:avLst/>
          </a:prstGeom>
        </p:spPr>
      </p:pic>
      <p:pic>
        <p:nvPicPr>
          <p:cNvPr id="1028" name="Picture 4" descr="See the source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5637" y="273843"/>
            <a:ext cx="1633673" cy="25084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859" y="2491665"/>
            <a:ext cx="2629486" cy="17824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l="7451" t="6645" r="1352"/>
          <a:stretch/>
        </p:blipFill>
        <p:spPr bwMode="auto">
          <a:xfrm>
            <a:off x="1380041" y="3268364"/>
            <a:ext cx="2614607" cy="17606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1311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7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770</TotalTime>
  <Words>863</Words>
  <Application>Microsoft Office PowerPoint</Application>
  <PresentationFormat>On-screen Show (16:9)</PresentationFormat>
  <Paragraphs>57</Paragraphs>
  <Slides>12</Slides>
  <Notes>0</Notes>
  <HiddenSlides>0</HiddenSlides>
  <MMClips>12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vt:lpstr>
      <vt:lpstr>Office Theme</vt:lpstr>
      <vt:lpstr>St James PE Department 4 week challenge!</vt:lpstr>
      <vt:lpstr>Per training test – 12 Minute Cooper Run.</vt:lpstr>
      <vt:lpstr>12 Minute Cooper Run </vt:lpstr>
      <vt:lpstr>PowerPoint Presentation</vt:lpstr>
      <vt:lpstr>Training Methods </vt:lpstr>
      <vt:lpstr>PowerPoint Presentation</vt:lpstr>
      <vt:lpstr>PowerPoint Presentation</vt:lpstr>
      <vt:lpstr>Methods of training. The method of training used needs to be specific to the individual performer if they want to see changes in their fitness levels and enjoy it! </vt:lpstr>
      <vt:lpstr> </vt:lpstr>
      <vt:lpstr>Now for the hard work!!</vt:lpstr>
      <vt:lpstr>PowerPoint Presentation</vt:lpstr>
      <vt:lpstr>Good luck and happy training!  Remember you can email or tweet your result to the PE department @StJamesPEDept    to show the department how your getting on, especially your 9 minute or 12 minute cooper run results!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Arkwright</dc:creator>
  <cp:lastModifiedBy>Michelle Lomax</cp:lastModifiedBy>
  <cp:revision>63</cp:revision>
  <dcterms:created xsi:type="dcterms:W3CDTF">2019-02-10T21:33:54Z</dcterms:created>
  <dcterms:modified xsi:type="dcterms:W3CDTF">2020-06-18T13:35:39Z</dcterms:modified>
</cp:coreProperties>
</file>