
<file path=[Content_Types].xml><?xml version="1.0" encoding="utf-8"?>
<Types xmlns="http://schemas.openxmlformats.org/package/2006/content-types"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8" Type="http://schemas.openxmlformats.org/officeDocument/2006/relationships/slide" Target="slides/slide2.xml"/><Relationship Id="rId3" Type="http://schemas.openxmlformats.org/officeDocument/2006/relationships/presProps" Target="presProps.xml"/><Relationship Id="rId12" Type="http://schemas.openxmlformats.org/officeDocument/2006/relationships/slide" Target="slides/slide6.xml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16" Type="http://schemas.openxmlformats.org/officeDocument/2006/relationships/customXml" Target="../customXml/item3.xml"/><Relationship Id="rId11" Type="http://schemas.openxmlformats.org/officeDocument/2006/relationships/slide" Target="slides/slide5.xml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customXml" Target="../customXml/item2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c79eb8c22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g3c79eb8c223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68a99fec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3868a99fece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69a5981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3c69a5981f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c69a5981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c69a5981f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69a5981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c69a5981f1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c69a5981f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c69a5981f1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c69a5981f1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c69a5981f1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32000" y="273844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32000" y="1369219"/>
            <a:ext cx="83520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D62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D6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D62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D62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8801" y="4511487"/>
            <a:ext cx="1735200" cy="4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00" y="4639320"/>
            <a:ext cx="2412000" cy="1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2D6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1143000" y="2188499"/>
            <a:ext cx="6858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"/>
              <a:buNone/>
              <a:defRPr b="0" i="0" sz="36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1143000" y="4169990"/>
            <a:ext cx="68580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55434" y="719945"/>
            <a:ext cx="3033134" cy="78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432000" y="273844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432000" y="1369219"/>
            <a:ext cx="83520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6"/>
          <p:cNvSpPr/>
          <p:nvPr/>
        </p:nvSpPr>
        <p:spPr>
          <a:xfrm>
            <a:off x="0" y="4356000"/>
            <a:ext cx="9144000" cy="787500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8800" y="4511487"/>
            <a:ext cx="1735200" cy="4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00" y="4639320"/>
            <a:ext cx="2412000" cy="1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ctrTitle"/>
          </p:nvPr>
        </p:nvSpPr>
        <p:spPr>
          <a:xfrm>
            <a:off x="1143000" y="2188499"/>
            <a:ext cx="6858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600"/>
              <a:buFont typeface="Times"/>
              <a:buNone/>
              <a:defRPr b="0" i="0" sz="3600">
                <a:solidFill>
                  <a:srgbClr val="002D62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1143000" y="4169990"/>
            <a:ext cx="68580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600"/>
              <a:buNone/>
              <a:defRPr sz="1600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55434" y="719945"/>
            <a:ext cx="3033134" cy="78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180000" y="187200"/>
            <a:ext cx="8791200" cy="4780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8"/>
          <p:cNvSpPr txBox="1"/>
          <p:nvPr>
            <p:ph type="ctrTitle"/>
          </p:nvPr>
        </p:nvSpPr>
        <p:spPr>
          <a:xfrm>
            <a:off x="1143000" y="2188499"/>
            <a:ext cx="68580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600"/>
              <a:buFont typeface="Times"/>
              <a:buNone/>
              <a:defRPr b="0" i="0" sz="3600">
                <a:solidFill>
                  <a:srgbClr val="002D62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subTitle"/>
          </p:nvPr>
        </p:nvSpPr>
        <p:spPr>
          <a:xfrm>
            <a:off x="1143000" y="4169990"/>
            <a:ext cx="68580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600"/>
              <a:buNone/>
              <a:defRPr sz="1600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55434" y="719945"/>
            <a:ext cx="3033134" cy="78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432000" y="273844"/>
            <a:ext cx="5860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432000" y="1369219"/>
            <a:ext cx="58608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9"/>
          <p:cNvSpPr/>
          <p:nvPr/>
        </p:nvSpPr>
        <p:spPr>
          <a:xfrm>
            <a:off x="6624000" y="0"/>
            <a:ext cx="2520000" cy="5143500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8800" y="4511487"/>
            <a:ext cx="1735200" cy="4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00" y="4639320"/>
            <a:ext cx="2412000" cy="1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432000" y="273844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432000" y="1369219"/>
            <a:ext cx="83520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8801" y="4511487"/>
            <a:ext cx="1735200" cy="4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00" y="4639320"/>
            <a:ext cx="2412000" cy="1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180000" y="187200"/>
            <a:ext cx="8791200" cy="4161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1"/>
          <p:cNvSpPr txBox="1"/>
          <p:nvPr>
            <p:ph type="title"/>
          </p:nvPr>
        </p:nvSpPr>
        <p:spPr>
          <a:xfrm>
            <a:off x="432000" y="273844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432000" y="1369219"/>
            <a:ext cx="83520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48801" y="4511487"/>
            <a:ext cx="1735200" cy="45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00" y="4639320"/>
            <a:ext cx="2412000" cy="1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Char char="•"/>
              <a:defRPr/>
            </a:lvl3pPr>
            <a:lvl4pPr indent="-31432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3300"/>
              <a:buFont typeface="Times"/>
              <a:buNone/>
              <a:defRPr b="0" i="0" sz="3300" u="none" cap="none" strike="noStrike">
                <a:solidFill>
                  <a:srgbClr val="002D62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628650" y="1369219"/>
            <a:ext cx="78867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3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44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16.png"/><Relationship Id="rId6" Type="http://schemas.openxmlformats.org/officeDocument/2006/relationships/image" Target="../media/image43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49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schoolreadinglist.co.uk" TargetMode="External"/><Relationship Id="rId4" Type="http://schemas.openxmlformats.org/officeDocument/2006/relationships/hyperlink" Target="https://schoolreadinglist.co.uk/reading-lists-for-ks3-pupils/suggested-reading-list-for-year-7-pupils-ks2-age-11-12/" TargetMode="External"/><Relationship Id="rId5" Type="http://schemas.openxmlformats.org/officeDocument/2006/relationships/hyperlink" Target="https://schoolreadinglist.co.uk/reading-lists-for-ks3-pupils/suggested-reading-list-for-year-8-pupils-ks3-age-12-13/" TargetMode="External"/><Relationship Id="rId6" Type="http://schemas.openxmlformats.org/officeDocument/2006/relationships/hyperlink" Target="https://schoolreadinglist.co.uk/reading-lists-for-ks3-pupils/suggested-reading-list-for-year-9-pupils-ks3-age-13-14/" TargetMode="External"/><Relationship Id="rId7" Type="http://schemas.openxmlformats.org/officeDocument/2006/relationships/hyperlink" Target="https://schoolreadinglist.co.uk/reading-lists-for-ks4-school-pupils/suggested-reading-list-year-10-pupils-ks4-age-14-15/" TargetMode="External"/><Relationship Id="rId8" Type="http://schemas.openxmlformats.org/officeDocument/2006/relationships/hyperlink" Target="https://schoolreadinglist.co.uk/reading-lists-for-ks4-school-pupils/suggested-reading-list-year-11-pupils-ks4-age-15-1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type="ctrTitle"/>
          </p:nvPr>
        </p:nvSpPr>
        <p:spPr>
          <a:xfrm>
            <a:off x="1143000" y="2587226"/>
            <a:ext cx="6858000" cy="13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None/>
            </a:pPr>
            <a:r>
              <a:rPr lang="en-GB" sz="3240">
                <a:latin typeface="Calibri"/>
                <a:ea typeface="Calibri"/>
                <a:cs typeface="Calibri"/>
                <a:sym typeface="Calibri"/>
              </a:rPr>
              <a:t>Recommended Reading </a:t>
            </a:r>
            <a:endParaRPr sz="324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None/>
            </a:pPr>
            <a:r>
              <a:rPr lang="en-GB" sz="3240">
                <a:latin typeface="Calibri"/>
                <a:ea typeface="Calibri"/>
                <a:cs typeface="Calibri"/>
                <a:sym typeface="Calibri"/>
              </a:rPr>
              <a:t>By Year Group</a:t>
            </a:r>
            <a:br>
              <a:rPr lang="en-GB" sz="3240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type="title"/>
          </p:nvPr>
        </p:nvSpPr>
        <p:spPr>
          <a:xfrm>
            <a:off x="0" y="-6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73763"/>
                </a:solidFill>
              </a:rPr>
              <a:t>Recommended reads… Year 7</a:t>
            </a:r>
            <a:endParaRPr/>
          </a:p>
        </p:txBody>
      </p:sp>
      <p:pic>
        <p:nvPicPr>
          <p:cNvPr id="108" name="Google Shape;1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00" y="1071550"/>
            <a:ext cx="1275650" cy="1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149" y="1059700"/>
            <a:ext cx="1275649" cy="19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375" y="474525"/>
            <a:ext cx="1332000" cy="201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4500" y="474525"/>
            <a:ext cx="1275650" cy="196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3525" y="1076200"/>
            <a:ext cx="1244750" cy="190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8600" y="1059701"/>
            <a:ext cx="1275650" cy="193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18600" y="3130500"/>
            <a:ext cx="1244750" cy="189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33525" y="3130500"/>
            <a:ext cx="1244750" cy="188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17548" y="2648300"/>
            <a:ext cx="1115500" cy="1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34000" y="2648300"/>
            <a:ext cx="1115500" cy="1700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/>
          <p:nvPr>
            <p:ph type="title"/>
          </p:nvPr>
        </p:nvSpPr>
        <p:spPr>
          <a:xfrm>
            <a:off x="0" y="-6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73763"/>
                </a:solidFill>
              </a:rPr>
              <a:t>Recommended reads… Year 8</a:t>
            </a:r>
            <a:endParaRPr/>
          </a:p>
        </p:txBody>
      </p:sp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00" y="1330297"/>
            <a:ext cx="1262925" cy="19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8549" y="1321050"/>
            <a:ext cx="1262925" cy="19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806" y="894022"/>
            <a:ext cx="1262925" cy="19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7053" y="894022"/>
            <a:ext cx="1262925" cy="192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7700" y="243425"/>
            <a:ext cx="1228625" cy="18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8875" y="243425"/>
            <a:ext cx="1228625" cy="1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8875" y="2296225"/>
            <a:ext cx="1205400" cy="188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7050" y="2967679"/>
            <a:ext cx="1262925" cy="191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97700" y="2296225"/>
            <a:ext cx="1228625" cy="188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82800" y="3005950"/>
            <a:ext cx="1262925" cy="191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0" y="-6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73763"/>
                </a:solidFill>
              </a:rPr>
              <a:t>Recommended reads… Year 9</a:t>
            </a:r>
            <a:endParaRPr/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75" y="1253751"/>
            <a:ext cx="1171750" cy="17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600" y="1251572"/>
            <a:ext cx="1171750" cy="180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926" y="136247"/>
            <a:ext cx="1209775" cy="1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850" y="136247"/>
            <a:ext cx="1171750" cy="184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4525" y="871050"/>
            <a:ext cx="1209775" cy="18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2225" y="874700"/>
            <a:ext cx="1209775" cy="182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9926" y="2242650"/>
            <a:ext cx="1311025" cy="19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1974" y="2242650"/>
            <a:ext cx="1311025" cy="201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4525" y="2864000"/>
            <a:ext cx="1209775" cy="187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14475" y="2864000"/>
            <a:ext cx="1209775" cy="187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0" y="-6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73763"/>
                </a:solidFill>
              </a:rPr>
              <a:t>Recommended reads… Year 10</a:t>
            </a: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50" y="932272"/>
            <a:ext cx="1198700" cy="18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1375" y="932275"/>
            <a:ext cx="1258575" cy="19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3075" y="898285"/>
            <a:ext cx="1302900" cy="19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9100" y="898275"/>
            <a:ext cx="1258575" cy="201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9550" y="258725"/>
            <a:ext cx="1198700" cy="183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1975" y="258725"/>
            <a:ext cx="1198700" cy="184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31975" y="2262954"/>
            <a:ext cx="1198700" cy="183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5475" y="2233863"/>
            <a:ext cx="1198700" cy="18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59100" y="3032509"/>
            <a:ext cx="1258575" cy="193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43075" y="3066875"/>
            <a:ext cx="1198700" cy="1838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0" y="-6"/>
            <a:ext cx="8352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73763"/>
                </a:solidFill>
              </a:rPr>
              <a:t>Recommended reads… Year 11</a:t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100" y="833312"/>
            <a:ext cx="1309474" cy="20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2025" y="878722"/>
            <a:ext cx="1385275" cy="21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25" y="878725"/>
            <a:ext cx="1123826" cy="17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7851" y="251075"/>
            <a:ext cx="1217400" cy="18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9779" y="282500"/>
            <a:ext cx="1217400" cy="1872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1928" y="2307801"/>
            <a:ext cx="1309500" cy="199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9775" y="2307800"/>
            <a:ext cx="1273071" cy="19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50074" y="3037950"/>
            <a:ext cx="1309500" cy="201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84337" y="834250"/>
            <a:ext cx="1309500" cy="200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99212" y="3044137"/>
            <a:ext cx="1309475" cy="200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432000" y="273844"/>
            <a:ext cx="83520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D62"/>
                </a:solidFill>
              </a:rPr>
              <a:t>Full bookshelves are available here, from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schoolreadinglist.co.uk</a:t>
            </a:r>
            <a:r>
              <a:rPr lang="en-GB">
                <a:solidFill>
                  <a:srgbClr val="002D62"/>
                </a:solidFill>
              </a:rPr>
              <a:t> </a:t>
            </a:r>
            <a:endParaRPr>
              <a:solidFill>
                <a:srgbClr val="002D62"/>
              </a:solidFill>
            </a:endParaRPr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432000" y="1369219"/>
            <a:ext cx="8352000" cy="267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Year 7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Year 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Year 9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7"/>
              </a:rPr>
              <a:t>Year 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8"/>
              </a:rPr>
              <a:t>Year 11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9" ma:contentTypeDescription="Create a new document." ma:contentTypeScope="" ma:versionID="2d4e42da1f219ce373291dd8a959ffeb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62c2e06d6a9705f5442d071c678a93c7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a0db1e-6074-4392-8ead-a15cfd0464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e63ae3a-8fb2-4425-9368-146fce48696f}" ma:internalName="TaxCatchAll" ma:showField="CatchAllData" ma:web="912e7bfb-0f1d-4096-82cb-c34f89414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2e7bfb-0f1d-4096-82cb-c34f89414f40" xsi:nil="true"/>
    <lcf76f155ced4ddcb4097134ff3c332f xmlns="91c74df8-1e46-45b4-bd67-b5e67cb8cf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4FEC80-C18D-4693-9B2E-C3A69B625EC6}"/>
</file>

<file path=customXml/itemProps2.xml><?xml version="1.0" encoding="utf-8"?>
<ds:datastoreItem xmlns:ds="http://schemas.openxmlformats.org/officeDocument/2006/customXml" ds:itemID="{79890451-FA38-47DB-AC86-0C57CC548269}"/>
</file>

<file path=customXml/itemProps3.xml><?xml version="1.0" encoding="utf-8"?>
<ds:datastoreItem xmlns:ds="http://schemas.openxmlformats.org/officeDocument/2006/customXml" ds:itemID="{20358FAA-90E3-4015-A74A-C81B1F75478C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