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60" r:id="rId3"/>
    <p:sldId id="261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4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84369" autoAdjust="0"/>
  </p:normalViewPr>
  <p:slideViewPr>
    <p:cSldViewPr>
      <p:cViewPr varScale="1">
        <p:scale>
          <a:sx n="60" d="100"/>
          <a:sy n="60" d="100"/>
        </p:scale>
        <p:origin x="91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1C81DCD7-18E8-4AF0-8D06-C1E80F4ABB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06E4BAE-DDFD-4BB8-BE30-D084F709CC8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F3CBA-69A8-4CA5-B6B2-0128953F9DD4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7A3BE4FE-7B90-4B45-9479-ABC9EA155D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D1960308-882B-4605-BB05-1522C3CDA0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C8D22D-0E8C-4177-BED4-3C30ABF42AA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2CE576-ACD7-4D1B-AD90-E04FD76614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D9322-E929-42C5-9439-FE06B6B0D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280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7BD9F-993C-4700-A4AB-CC4D9811F8C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285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4ACBE-1451-42EC-A54A-A4ED4E552E1F}" type="datetimeFigureOut">
              <a:rPr lang="en-GB" smtClean="0"/>
              <a:pPr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830CA-CD27-406E-BD2B-7B98D260AC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4ACBE-1451-42EC-A54A-A4ED4E552E1F}" type="datetimeFigureOut">
              <a:rPr lang="en-GB" smtClean="0"/>
              <a:pPr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830CA-CD27-406E-BD2B-7B98D260AC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4ACBE-1451-42EC-A54A-A4ED4E552E1F}" type="datetimeFigureOut">
              <a:rPr lang="en-GB" smtClean="0"/>
              <a:pPr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830CA-CD27-406E-BD2B-7B98D260ACCB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4ACBE-1451-42EC-A54A-A4ED4E552E1F}" type="datetimeFigureOut">
              <a:rPr lang="en-GB" smtClean="0"/>
              <a:pPr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830CA-CD27-406E-BD2B-7B98D260ACC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4ACBE-1451-42EC-A54A-A4ED4E552E1F}" type="datetimeFigureOut">
              <a:rPr lang="en-GB" smtClean="0"/>
              <a:pPr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830CA-CD27-406E-BD2B-7B98D260AC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4ACBE-1451-42EC-A54A-A4ED4E552E1F}" type="datetimeFigureOut">
              <a:rPr lang="en-GB" smtClean="0"/>
              <a:pPr/>
              <a:t>22/06/2020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830CA-CD27-406E-BD2B-7B98D260ACC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4ACBE-1451-42EC-A54A-A4ED4E552E1F}" type="datetimeFigureOut">
              <a:rPr lang="en-GB" smtClean="0"/>
              <a:pPr/>
              <a:t>22/06/2020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830CA-CD27-406E-BD2B-7B98D260AC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4ACBE-1451-42EC-A54A-A4ED4E552E1F}" type="datetimeFigureOut">
              <a:rPr lang="en-GB" smtClean="0"/>
              <a:pPr/>
              <a:t>22/06/2020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830CA-CD27-406E-BD2B-7B98D260AC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4ACBE-1451-42EC-A54A-A4ED4E552E1F}" type="datetimeFigureOut">
              <a:rPr lang="en-GB" smtClean="0"/>
              <a:pPr/>
              <a:t>22/06/2020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830CA-CD27-406E-BD2B-7B98D260AC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4ACBE-1451-42EC-A54A-A4ED4E552E1F}" type="datetimeFigureOut">
              <a:rPr lang="en-GB" smtClean="0"/>
              <a:pPr/>
              <a:t>22/06/2020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830CA-CD27-406E-BD2B-7B98D260ACC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4ACBE-1451-42EC-A54A-A4ED4E552E1F}" type="datetimeFigureOut">
              <a:rPr lang="en-GB" smtClean="0"/>
              <a:pPr/>
              <a:t>22/06/2020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830CA-CD27-406E-BD2B-7B98D260ACC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EA4ACBE-1451-42EC-A54A-A4ED4E552E1F}" type="datetimeFigureOut">
              <a:rPr lang="en-GB" smtClean="0"/>
              <a:pPr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A3830CA-CD27-406E-BD2B-7B98D260ACC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7.mp4"/><Relationship Id="rId7" Type="http://schemas.microsoft.com/office/2007/relationships/hdphoto" Target="../media/hdphoto1.wdp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4" Type="http://schemas.openxmlformats.org/officeDocument/2006/relationships/video" Target="../media/media17.mp4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9.mp4"/><Relationship Id="rId7" Type="http://schemas.microsoft.com/office/2007/relationships/hdphoto" Target="../media/hdphoto1.wdp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video" Target="../media/media19.mp4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1.mp4"/><Relationship Id="rId7" Type="http://schemas.microsoft.com/office/2007/relationships/hdphoto" Target="../media/hdphoto1.wdp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4" Type="http://schemas.openxmlformats.org/officeDocument/2006/relationships/video" Target="../media/media21.mp4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3.mp4"/><Relationship Id="rId7" Type="http://schemas.microsoft.com/office/2007/relationships/hdphoto" Target="../media/hdphoto1.wdp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4" Type="http://schemas.openxmlformats.org/officeDocument/2006/relationships/video" Target="../media/media23.mp4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5.mp4"/><Relationship Id="rId7" Type="http://schemas.microsoft.com/office/2007/relationships/hdphoto" Target="../media/hdphoto1.wdp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4" Type="http://schemas.openxmlformats.org/officeDocument/2006/relationships/video" Target="../media/media25.mp4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7.mp4"/><Relationship Id="rId7" Type="http://schemas.microsoft.com/office/2007/relationships/hdphoto" Target="../media/hdphoto1.wdp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openxmlformats.org/officeDocument/2006/relationships/video" Target="../media/media27.mp4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jpe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.mp4"/><Relationship Id="rId7" Type="http://schemas.openxmlformats.org/officeDocument/2006/relationships/image" Target="../media/image2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4.png"/><Relationship Id="rId4" Type="http://schemas.openxmlformats.org/officeDocument/2006/relationships/video" Target="../media/media5.mp4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7.mp4"/><Relationship Id="rId7" Type="http://schemas.microsoft.com/office/2007/relationships/hdphoto" Target="../media/hdphoto1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4" Type="http://schemas.openxmlformats.org/officeDocument/2006/relationships/video" Target="../media/media7.mp4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9.mp4"/><Relationship Id="rId7" Type="http://schemas.microsoft.com/office/2007/relationships/hdphoto" Target="../media/hdphoto1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video" Target="../media/media9.mp4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1.mp4"/><Relationship Id="rId7" Type="http://schemas.microsoft.com/office/2007/relationships/hdphoto" Target="../media/hdphoto1.wdp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8.png"/><Relationship Id="rId4" Type="http://schemas.openxmlformats.org/officeDocument/2006/relationships/video" Target="../media/media11.mp4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3.mp4"/><Relationship Id="rId7" Type="http://schemas.microsoft.com/office/2007/relationships/hdphoto" Target="../media/hdphoto1.wdp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video" Target="../media/media13.mp4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5.mp4"/><Relationship Id="rId7" Type="http://schemas.microsoft.com/office/2007/relationships/hdphoto" Target="../media/hdphoto1.wdp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video" Target="../media/media15.mp4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staff.maidmentr\AppData\Local\Microsoft\Windows\Temporary Internet Files\Content.IE5\ZTUQWW7S\MC900438742[1].jpg"/>
          <p:cNvPicPr>
            <a:picLocks noChangeAspect="1" noChangeArrowheads="1"/>
          </p:cNvPicPr>
          <p:nvPr/>
        </p:nvPicPr>
        <p:blipFill>
          <a:blip r:embed="rId4" cstate="print">
            <a:lum contrast="-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634"/>
            <a:ext cx="8784976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828800"/>
          </a:xfrm>
        </p:spPr>
        <p:txBody>
          <a:bodyPr/>
          <a:lstStyle/>
          <a:p>
            <a:r>
              <a:rPr lang="en-GB" dirty="0"/>
              <a:t>Year 7,8,9 Circuit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3556001"/>
            <a:ext cx="7128792" cy="1473200"/>
          </a:xfrm>
        </p:spPr>
        <p:txBody>
          <a:bodyPr>
            <a:normAutofit/>
          </a:bodyPr>
          <a:lstStyle/>
          <a:p>
            <a:r>
              <a:rPr lang="en-GB" sz="3600" b="1" dirty="0"/>
              <a:t>22.06.20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60662"/>
            <a:ext cx="1475048" cy="16629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DD257F6D-DA16-4047-93C2-56ABB1440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53152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2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taff.maidmentr\AppData\Local\Microsoft\Windows\Temporary Internet Files\Content.IE5\ZTUQWW7S\MC900438742[1].jpg"/>
          <p:cNvPicPr>
            <a:picLocks noChangeAspect="1" noChangeArrowheads="1"/>
          </p:cNvPicPr>
          <p:nvPr/>
        </p:nvPicPr>
        <p:blipFill>
          <a:blip r:embed="rId6" cstate="print">
            <a:lum contrast="-4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202"/>
            <a:ext cx="8784976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7772400" cy="792088"/>
          </a:xfrm>
        </p:spPr>
        <p:txBody>
          <a:bodyPr>
            <a:normAutofit/>
          </a:bodyPr>
          <a:lstStyle/>
          <a:p>
            <a:pPr lvl="0" algn="l"/>
            <a:r>
              <a:rPr lang="en-GB" sz="3200" b="1" dirty="0"/>
              <a:t>Exercise 6 – Bicep Curls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67544" y="1844824"/>
            <a:ext cx="8280920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lvl="0" algn="l">
              <a:buFont typeface="Arial" pitchFamily="34" charset="0"/>
              <a:buChar char="•"/>
            </a:pP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452" y="339102"/>
            <a:ext cx="898984" cy="10135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8ED8A3-631B-4664-AC70-95213E72EA1D}"/>
              </a:ext>
            </a:extLst>
          </p:cNvPr>
          <p:cNvSpPr txBox="1"/>
          <p:nvPr/>
        </p:nvSpPr>
        <p:spPr>
          <a:xfrm>
            <a:off x="1331640" y="2420888"/>
            <a:ext cx="27634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Use weights or water bottles 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F4A0FE00-648A-4E44-B05A-7FE762F80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6198918"/>
            <a:ext cx="609600" cy="609600"/>
          </a:xfrm>
          <a:prstGeom prst="rect">
            <a:avLst/>
          </a:prstGeom>
        </p:spPr>
      </p:pic>
      <p:pic>
        <p:nvPicPr>
          <p:cNvPr id="9" name="Video 7">
            <a:hlinkClick r:id="" action="ppaction://media"/>
            <a:extLst>
              <a:ext uri="{FF2B5EF4-FFF2-40B4-BE49-F238E27FC236}">
                <a16:creationId xmlns:a16="http://schemas.microsoft.com/office/drawing/2014/main" xmlns="" id="{F591A669-9B6B-4211-8637-F658187B1B5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5405" y="1587722"/>
            <a:ext cx="4589276" cy="45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8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taff.maidmentr\AppData\Local\Microsoft\Windows\Temporary Internet Files\Content.IE5\ZTUQWW7S\MC900438742[1].jpg"/>
          <p:cNvPicPr>
            <a:picLocks noChangeAspect="1" noChangeArrowheads="1"/>
          </p:cNvPicPr>
          <p:nvPr/>
        </p:nvPicPr>
        <p:blipFill>
          <a:blip r:embed="rId6" cstate="print">
            <a:lum contrast="-4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634"/>
            <a:ext cx="8784976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7772400" cy="792088"/>
          </a:xfrm>
        </p:spPr>
        <p:txBody>
          <a:bodyPr>
            <a:normAutofit/>
          </a:bodyPr>
          <a:lstStyle/>
          <a:p>
            <a:pPr lvl="0" algn="l"/>
            <a:r>
              <a:rPr lang="en-GB" sz="3200" b="1" dirty="0"/>
              <a:t>Exercise 7 – Lunges 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67544" y="1844824"/>
            <a:ext cx="8280920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lvl="0" algn="l">
              <a:buFont typeface="Arial" pitchFamily="34" charset="0"/>
              <a:buChar char="•"/>
            </a:pP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452" y="339102"/>
            <a:ext cx="898984" cy="10135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59E20B-D26C-4C0C-8FFA-FD9B40305FC2}"/>
              </a:ext>
            </a:extLst>
          </p:cNvPr>
          <p:cNvSpPr txBox="1"/>
          <p:nvPr/>
        </p:nvSpPr>
        <p:spPr>
          <a:xfrm>
            <a:off x="622489" y="2081170"/>
            <a:ext cx="27363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Easy = Lunges</a:t>
            </a:r>
          </a:p>
          <a:p>
            <a:r>
              <a:rPr lang="en-GB" sz="2800" b="1" dirty="0">
                <a:solidFill>
                  <a:schemeClr val="bg1"/>
                </a:solidFill>
              </a:rPr>
              <a:t> </a:t>
            </a:r>
          </a:p>
          <a:p>
            <a:r>
              <a:rPr lang="en-GB" sz="2800" b="1" dirty="0">
                <a:solidFill>
                  <a:schemeClr val="bg1"/>
                </a:solidFill>
              </a:rPr>
              <a:t>2. Hard = Jumping lunges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4702919F-BCB5-490D-84DA-ACA00A8BC0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03204" y="6173695"/>
            <a:ext cx="609600" cy="609600"/>
          </a:xfrm>
          <a:prstGeom prst="rect">
            <a:avLst/>
          </a:prstGeom>
        </p:spPr>
      </p:pic>
      <p:pic>
        <p:nvPicPr>
          <p:cNvPr id="6" name="Video 8">
            <a:hlinkClick r:id="" action="ppaction://media"/>
            <a:extLst>
              <a:ext uri="{FF2B5EF4-FFF2-40B4-BE49-F238E27FC236}">
                <a16:creationId xmlns:a16="http://schemas.microsoft.com/office/drawing/2014/main" xmlns="" id="{91D6F85F-7A28-4CFC-9CDD-7FF38C93A05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13738" y="1551206"/>
            <a:ext cx="5155718" cy="432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6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8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taff.maidmentr\AppData\Local\Microsoft\Windows\Temporary Internet Files\Content.IE5\ZTUQWW7S\MC900438742[1].jpg"/>
          <p:cNvPicPr>
            <a:picLocks noChangeAspect="1" noChangeArrowheads="1"/>
          </p:cNvPicPr>
          <p:nvPr/>
        </p:nvPicPr>
        <p:blipFill>
          <a:blip r:embed="rId6" cstate="print">
            <a:lum contrast="-4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634"/>
            <a:ext cx="8784976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7772400" cy="792088"/>
          </a:xfrm>
        </p:spPr>
        <p:txBody>
          <a:bodyPr>
            <a:normAutofit/>
          </a:bodyPr>
          <a:lstStyle/>
          <a:p>
            <a:pPr lvl="0" algn="l"/>
            <a:r>
              <a:rPr lang="en-GB" sz="3200" b="1" dirty="0"/>
              <a:t>Exercise 8 – Star jumps 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67544" y="1844824"/>
            <a:ext cx="8280920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lvl="0" algn="l">
              <a:buFont typeface="Arial" pitchFamily="34" charset="0"/>
              <a:buChar char="•"/>
            </a:pP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452" y="339102"/>
            <a:ext cx="898984" cy="10135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088F1FD-AEA4-4AAB-90CB-F2BC61272938}"/>
              </a:ext>
            </a:extLst>
          </p:cNvPr>
          <p:cNvSpPr txBox="1"/>
          <p:nvPr/>
        </p:nvSpPr>
        <p:spPr>
          <a:xfrm>
            <a:off x="251520" y="2063169"/>
            <a:ext cx="30742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Easy = Star jumps</a:t>
            </a:r>
          </a:p>
          <a:p>
            <a:pPr marL="342900" indent="-342900">
              <a:buFont typeface="+mj-lt"/>
              <a:buAutoNum type="arabicPeriod"/>
            </a:pPr>
            <a:endParaRPr lang="en-GB" sz="2800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Hard = Star jump, tuck and touch the floor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4147318D-FEEB-4389-BC46-9CF54EAA2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03204" y="6044953"/>
            <a:ext cx="609600" cy="609600"/>
          </a:xfrm>
          <a:prstGeom prst="rect">
            <a:avLst/>
          </a:prstGeom>
        </p:spPr>
      </p:pic>
      <p:pic>
        <p:nvPicPr>
          <p:cNvPr id="9" name="Video 9">
            <a:hlinkClick r:id="" action="ppaction://media"/>
            <a:extLst>
              <a:ext uri="{FF2B5EF4-FFF2-40B4-BE49-F238E27FC236}">
                <a16:creationId xmlns:a16="http://schemas.microsoft.com/office/drawing/2014/main" xmlns="" id="{CF293277-B382-4E03-9C35-276D46BCE31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95879" y="1558638"/>
            <a:ext cx="4952585" cy="456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taff.maidmentr\AppData\Local\Microsoft\Windows\Temporary Internet Files\Content.IE5\ZTUQWW7S\MC900438742[1].jpg"/>
          <p:cNvPicPr>
            <a:picLocks noChangeAspect="1" noChangeArrowheads="1"/>
          </p:cNvPicPr>
          <p:nvPr/>
        </p:nvPicPr>
        <p:blipFill>
          <a:blip r:embed="rId6" cstate="print">
            <a:lum contrast="-4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634"/>
            <a:ext cx="8784976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7772400" cy="792088"/>
          </a:xfrm>
        </p:spPr>
        <p:txBody>
          <a:bodyPr>
            <a:normAutofit/>
          </a:bodyPr>
          <a:lstStyle/>
          <a:p>
            <a:pPr lvl="0" algn="l"/>
            <a:r>
              <a:rPr lang="en-GB" sz="3200" b="1" dirty="0"/>
              <a:t>Exercise 9 – Russian twists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67544" y="1844824"/>
            <a:ext cx="8280920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lvl="0" algn="l">
              <a:buFont typeface="Arial" pitchFamily="34" charset="0"/>
              <a:buChar char="•"/>
            </a:pP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452" y="339102"/>
            <a:ext cx="898984" cy="10135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8C536B6-2697-4E07-9537-947B14699474}"/>
              </a:ext>
            </a:extLst>
          </p:cNvPr>
          <p:cNvSpPr txBox="1"/>
          <p:nvPr/>
        </p:nvSpPr>
        <p:spPr>
          <a:xfrm>
            <a:off x="464502" y="1994120"/>
            <a:ext cx="25202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Easy = Feet on floor</a:t>
            </a:r>
          </a:p>
          <a:p>
            <a:pPr marL="342900" indent="-342900">
              <a:buAutoNum type="arabicPeriod"/>
            </a:pPr>
            <a:endParaRPr lang="en-GB" sz="2800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Medium = Feet raised </a:t>
            </a:r>
          </a:p>
          <a:p>
            <a:pPr marL="342900" indent="-342900">
              <a:buAutoNum type="arabicPeriod"/>
            </a:pPr>
            <a:endParaRPr lang="en-GB" sz="2800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Hard = weight in hands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571A97FC-7FD6-45C5-AF22-20D92B3E2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03204" y="6093837"/>
            <a:ext cx="609600" cy="609600"/>
          </a:xfrm>
          <a:prstGeom prst="rect">
            <a:avLst/>
          </a:prstGeom>
        </p:spPr>
      </p:pic>
      <p:pic>
        <p:nvPicPr>
          <p:cNvPr id="9" name="Video 10">
            <a:hlinkClick r:id="" action="ppaction://media"/>
            <a:extLst>
              <a:ext uri="{FF2B5EF4-FFF2-40B4-BE49-F238E27FC236}">
                <a16:creationId xmlns:a16="http://schemas.microsoft.com/office/drawing/2014/main" xmlns="" id="{625245D7-968F-4192-94B7-2D9417FEFD0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84782" y="1557081"/>
            <a:ext cx="576368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9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taff.maidmentr\AppData\Local\Microsoft\Windows\Temporary Internet Files\Content.IE5\ZTUQWW7S\MC900438742[1].jpg"/>
          <p:cNvPicPr>
            <a:picLocks noChangeAspect="1" noChangeArrowheads="1"/>
          </p:cNvPicPr>
          <p:nvPr/>
        </p:nvPicPr>
        <p:blipFill>
          <a:blip r:embed="rId6" cstate="print">
            <a:lum contrast="-4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634"/>
            <a:ext cx="8784976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7772400" cy="792088"/>
          </a:xfrm>
        </p:spPr>
        <p:txBody>
          <a:bodyPr>
            <a:normAutofit/>
          </a:bodyPr>
          <a:lstStyle/>
          <a:p>
            <a:pPr lvl="0" algn="l"/>
            <a:r>
              <a:rPr lang="en-GB" sz="3200" b="1" dirty="0"/>
              <a:t>Exercise 10 - Punches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67544" y="1844824"/>
            <a:ext cx="8280920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lvl="0" algn="l">
              <a:buFont typeface="Arial" pitchFamily="34" charset="0"/>
              <a:buChar char="•"/>
            </a:pP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452" y="339102"/>
            <a:ext cx="898984" cy="10135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40842D-1C7A-4C1B-B8CD-F67A95DFBAF9}"/>
              </a:ext>
            </a:extLst>
          </p:cNvPr>
          <p:cNvSpPr txBox="1"/>
          <p:nvPr/>
        </p:nvSpPr>
        <p:spPr>
          <a:xfrm>
            <a:off x="827584" y="2531912"/>
            <a:ext cx="25922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Easy = static punches</a:t>
            </a:r>
          </a:p>
          <a:p>
            <a:pPr marL="342900" indent="-342900">
              <a:buFont typeface="+mj-lt"/>
              <a:buAutoNum type="arabicPeriod"/>
            </a:pPr>
            <a:endParaRPr lang="en-GB" sz="2800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Hard = Punch and twist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67E061A8-4073-4164-87ED-D421EFAA2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94516" y="6085707"/>
            <a:ext cx="609600" cy="609600"/>
          </a:xfrm>
          <a:prstGeom prst="rect">
            <a:avLst/>
          </a:prstGeom>
        </p:spPr>
      </p:pic>
      <p:pic>
        <p:nvPicPr>
          <p:cNvPr id="9" name="Video 11">
            <a:hlinkClick r:id="" action="ppaction://media"/>
            <a:extLst>
              <a:ext uri="{FF2B5EF4-FFF2-40B4-BE49-F238E27FC236}">
                <a16:creationId xmlns:a16="http://schemas.microsoft.com/office/drawing/2014/main" xmlns="" id="{5ABAA5AE-F452-4668-A812-5EAB94BCB3A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12910" y="1495451"/>
            <a:ext cx="5235554" cy="459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taff.maidmentr\AppData\Local\Microsoft\Windows\Temporary Internet Files\Content.IE5\ZTUQWW7S\MC900438742[1].jpg"/>
          <p:cNvPicPr>
            <a:picLocks noChangeAspect="1" noChangeArrowheads="1"/>
          </p:cNvPicPr>
          <p:nvPr/>
        </p:nvPicPr>
        <p:blipFill>
          <a:blip r:embed="rId6" cstate="print">
            <a:lum contrast="-4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8784976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7772400" cy="792088"/>
          </a:xfrm>
        </p:spPr>
        <p:txBody>
          <a:bodyPr>
            <a:normAutofit/>
          </a:bodyPr>
          <a:lstStyle/>
          <a:p>
            <a:pPr lvl="0" algn="l"/>
            <a:r>
              <a:rPr lang="en-GB" sz="3200" b="1" dirty="0"/>
              <a:t>Exercise 11 – Tuck jumps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67544" y="1844824"/>
            <a:ext cx="8280920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lvl="0" algn="l">
              <a:buFont typeface="Arial" pitchFamily="34" charset="0"/>
              <a:buChar char="•"/>
            </a:pP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452" y="339102"/>
            <a:ext cx="898984" cy="10135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64A9CE-0481-4781-B1E8-152D6EA49C65}"/>
              </a:ext>
            </a:extLst>
          </p:cNvPr>
          <p:cNvSpPr txBox="1"/>
          <p:nvPr/>
        </p:nvSpPr>
        <p:spPr>
          <a:xfrm>
            <a:off x="683568" y="2492896"/>
            <a:ext cx="33843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Easy = Jump, rest, jump</a:t>
            </a:r>
          </a:p>
          <a:p>
            <a:pPr marL="342900" indent="-342900">
              <a:buFont typeface="+mj-lt"/>
              <a:buAutoNum type="arabicPeriod"/>
            </a:pPr>
            <a:endParaRPr lang="en-GB" sz="2800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Hard = continuous jumping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D7E2063D-C4EF-4571-9B00-B31AAF94D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90121" y="6131768"/>
            <a:ext cx="609600" cy="609600"/>
          </a:xfrm>
          <a:prstGeom prst="rect">
            <a:avLst/>
          </a:prstGeom>
        </p:spPr>
      </p:pic>
      <p:pic>
        <p:nvPicPr>
          <p:cNvPr id="10" name="Video 12">
            <a:hlinkClick r:id="" action="ppaction://media"/>
            <a:extLst>
              <a:ext uri="{FF2B5EF4-FFF2-40B4-BE49-F238E27FC236}">
                <a16:creationId xmlns:a16="http://schemas.microsoft.com/office/drawing/2014/main" xmlns="" id="{98D736E7-D57F-4ABB-89C8-1F18A291327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67945" y="1629256"/>
            <a:ext cx="4752528" cy="435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6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taff.maidmentr\AppData\Local\Microsoft\Windows\Temporary Internet Files\Content.IE5\ZTUQWW7S\MC900438742[1].jpg"/>
          <p:cNvPicPr>
            <a:picLocks noChangeAspect="1" noChangeArrowheads="1"/>
          </p:cNvPicPr>
          <p:nvPr/>
        </p:nvPicPr>
        <p:blipFill>
          <a:blip r:embed="rId4" cstate="print">
            <a:lum contrast="-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634"/>
            <a:ext cx="8784976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7772400" cy="792088"/>
          </a:xfrm>
        </p:spPr>
        <p:txBody>
          <a:bodyPr>
            <a:normAutofit/>
          </a:bodyPr>
          <a:lstStyle/>
          <a:p>
            <a:pPr lvl="0" algn="l"/>
            <a:r>
              <a:rPr lang="en-GB" sz="3200" b="1" dirty="0"/>
              <a:t>Exercise 12 – Criss cross squat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67544" y="1844824"/>
            <a:ext cx="8280920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lvl="0" algn="l">
              <a:buFont typeface="Arial" pitchFamily="34" charset="0"/>
              <a:buChar char="•"/>
            </a:pP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452" y="339102"/>
            <a:ext cx="898984" cy="10135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C914E6-AD20-4ED0-B469-4A550DCA0369}"/>
              </a:ext>
            </a:extLst>
          </p:cNvPr>
          <p:cNvSpPr txBox="1"/>
          <p:nvPr/>
        </p:nvSpPr>
        <p:spPr>
          <a:xfrm>
            <a:off x="428599" y="2276872"/>
            <a:ext cx="34947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Easy – Criss cross squat</a:t>
            </a:r>
          </a:p>
          <a:p>
            <a:pPr marL="514350" indent="-514350">
              <a:buFont typeface="+mj-lt"/>
              <a:buAutoNum type="arabicPeriod"/>
            </a:pPr>
            <a:endParaRPr lang="en-GB" sz="2800" b="1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Hard -  Criss cross, squat and touch the ground</a:t>
            </a:r>
          </a:p>
        </p:txBody>
      </p:sp>
      <p:pic>
        <p:nvPicPr>
          <p:cNvPr id="8" name="Video 13">
            <a:hlinkClick r:id="" action="ppaction://media"/>
            <a:extLst>
              <a:ext uri="{FF2B5EF4-FFF2-40B4-BE49-F238E27FC236}">
                <a16:creationId xmlns:a16="http://schemas.microsoft.com/office/drawing/2014/main" xmlns="" id="{C84D2B4D-5665-48EB-8EC6-E2B3880736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2015" y="1709936"/>
            <a:ext cx="4635393" cy="452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2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taff.maidmentr\AppData\Local\Microsoft\Windows\Temporary Internet Files\Content.IE5\ZTUQWW7S\MC900438742[1].jpg"/>
          <p:cNvPicPr>
            <a:picLocks noChangeAspect="1" noChangeArrowheads="1"/>
          </p:cNvPicPr>
          <p:nvPr/>
        </p:nvPicPr>
        <p:blipFill>
          <a:blip r:embed="rId4" cstate="print">
            <a:lum contrast="-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634"/>
            <a:ext cx="8784976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7772400" cy="2160240"/>
          </a:xfrm>
        </p:spPr>
        <p:txBody>
          <a:bodyPr>
            <a:normAutofit/>
          </a:bodyPr>
          <a:lstStyle/>
          <a:p>
            <a:pPr lvl="0"/>
            <a:r>
              <a:rPr lang="en-GB" sz="6000" b="1" dirty="0"/>
              <a:t>Repeat the whole circuit 2/3 times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67544" y="1844824"/>
            <a:ext cx="8280920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lvl="0" algn="l">
              <a:buFont typeface="Arial" pitchFamily="34" charset="0"/>
              <a:buChar char="•"/>
            </a:pP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452" y="339102"/>
            <a:ext cx="898984" cy="101351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4B814E2D-CA4F-4AE5-8681-97527CE270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7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taff.maidmentr\AppData\Local\Microsoft\Windows\Temporary Internet Files\Content.IE5\ZTUQWW7S\MC900438742[1].jpg"/>
          <p:cNvPicPr>
            <a:picLocks noChangeAspect="1" noChangeArrowheads="1"/>
          </p:cNvPicPr>
          <p:nvPr/>
        </p:nvPicPr>
        <p:blipFill>
          <a:blip r:embed="rId4" cstate="print">
            <a:lum contrast="-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1637"/>
            <a:ext cx="8784976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/>
            <a:r>
              <a:rPr lang="en-GB" sz="3200" b="1" dirty="0"/>
              <a:t>Cool Down 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67544" y="1844824"/>
            <a:ext cx="8280920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lvl="0" algn="l">
              <a:buFont typeface="Arial" pitchFamily="34" charset="0"/>
              <a:buChar char="•"/>
            </a:pP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452" y="339102"/>
            <a:ext cx="898984" cy="1013511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A6840705-6EA0-4C0B-8271-CBD89FE4A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15491" r="47604" b="10046"/>
          <a:stretch/>
        </p:blipFill>
        <p:spPr>
          <a:xfrm>
            <a:off x="2648710" y="161840"/>
            <a:ext cx="3318589" cy="3148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9F8DA4-4B41-4EDB-A533-BE075B94A3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422" t="17980" r="5152" b="10952"/>
          <a:stretch/>
        </p:blipFill>
        <p:spPr>
          <a:xfrm>
            <a:off x="5969935" y="92907"/>
            <a:ext cx="3102565" cy="3204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0750A72-B567-4FC1-8A0D-2575C35D27B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8608" r="53952" b="15658"/>
          <a:stretch/>
        </p:blipFill>
        <p:spPr>
          <a:xfrm>
            <a:off x="5944750" y="3274243"/>
            <a:ext cx="3091746" cy="3490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4BD7BAE-3F2C-4182-9D05-423D14D43C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377" t="18404" r="5427" b="11290"/>
          <a:stretch/>
        </p:blipFill>
        <p:spPr>
          <a:xfrm>
            <a:off x="2638753" y="3297315"/>
            <a:ext cx="3318589" cy="36054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69E7B75-359F-4C9C-9E31-D87481286457}"/>
              </a:ext>
            </a:extLst>
          </p:cNvPr>
          <p:cNvSpPr txBox="1"/>
          <p:nvPr/>
        </p:nvSpPr>
        <p:spPr>
          <a:xfrm>
            <a:off x="312060" y="1988840"/>
            <a:ext cx="24618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Hold each stretch for 8-10 seconds </a:t>
            </a:r>
          </a:p>
          <a:p>
            <a:endParaRPr lang="en-GB" sz="2800" b="1" dirty="0">
              <a:solidFill>
                <a:schemeClr val="bg1"/>
              </a:solidFill>
            </a:endParaRPr>
          </a:p>
          <a:p>
            <a:endParaRPr lang="en-GB" sz="2800" b="1" dirty="0">
              <a:solidFill>
                <a:schemeClr val="bg1"/>
              </a:solidFill>
            </a:endParaRPr>
          </a:p>
          <a:p>
            <a:r>
              <a:rPr lang="en-GB" sz="2800" b="1" dirty="0">
                <a:solidFill>
                  <a:schemeClr val="bg1"/>
                </a:solidFill>
              </a:rPr>
              <a:t>Try to name each muscle you are stretching</a:t>
            </a:r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B407B440-A5C3-4DCE-BC4B-5F2E80D2A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6138" y="60189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0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taff.maidmentr\AppData\Local\Microsoft\Windows\Temporary Internet Files\Content.IE5\ZTUQWW7S\MC900438742[1].jpg"/>
          <p:cNvPicPr>
            <a:picLocks noChangeAspect="1" noChangeArrowheads="1"/>
          </p:cNvPicPr>
          <p:nvPr/>
        </p:nvPicPr>
        <p:blipFill>
          <a:blip r:embed="rId4" cstate="print">
            <a:lum contrast="-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61637"/>
            <a:ext cx="8784976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/>
            <a:r>
              <a:rPr lang="en-GB" sz="3200" b="1" dirty="0"/>
              <a:t>Circuits/ workouts you can do yourself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67544" y="1844824"/>
            <a:ext cx="8280920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lvl="0" algn="l">
              <a:buFont typeface="Arial" pitchFamily="34" charset="0"/>
              <a:buChar char="•"/>
            </a:pP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452" y="339102"/>
            <a:ext cx="898984" cy="1013511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3E992B37-09A9-437C-9230-BF629968AA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3935777"/>
              </p:ext>
            </p:extLst>
          </p:nvPr>
        </p:nvGraphicFramePr>
        <p:xfrm>
          <a:off x="179511" y="1591056"/>
          <a:ext cx="8784975" cy="5152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244">
                  <a:extLst>
                    <a:ext uri="{9D8B030D-6E8A-4147-A177-3AD203B41FA5}">
                      <a16:colId xmlns:a16="http://schemas.microsoft.com/office/drawing/2014/main" xmlns="" val="778566371"/>
                    </a:ext>
                  </a:extLst>
                </a:gridCol>
                <a:gridCol w="1435256">
                  <a:extLst>
                    <a:ext uri="{9D8B030D-6E8A-4147-A177-3AD203B41FA5}">
                      <a16:colId xmlns:a16="http://schemas.microsoft.com/office/drawing/2014/main" xmlns="" val="2687920021"/>
                    </a:ext>
                  </a:extLst>
                </a:gridCol>
                <a:gridCol w="1937060">
                  <a:extLst>
                    <a:ext uri="{9D8B030D-6E8A-4147-A177-3AD203B41FA5}">
                      <a16:colId xmlns:a16="http://schemas.microsoft.com/office/drawing/2014/main" xmlns="" val="832293523"/>
                    </a:ext>
                  </a:extLst>
                </a:gridCol>
                <a:gridCol w="3216415">
                  <a:extLst>
                    <a:ext uri="{9D8B030D-6E8A-4147-A177-3AD203B41FA5}">
                      <a16:colId xmlns:a16="http://schemas.microsoft.com/office/drawing/2014/main" xmlns="" val="776766707"/>
                    </a:ext>
                  </a:extLst>
                </a:gridCol>
              </a:tblGrid>
              <a:tr h="433061">
                <a:tc>
                  <a:txBody>
                    <a:bodyPr/>
                    <a:lstStyle/>
                    <a:p>
                      <a:r>
                        <a:rPr lang="en-GB" sz="1600" dirty="0"/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When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84522"/>
                  </a:ext>
                </a:extLst>
              </a:tr>
              <a:tr h="528305">
                <a:tc>
                  <a:txBody>
                    <a:bodyPr/>
                    <a:lstStyle/>
                    <a:p>
                      <a:r>
                        <a:rPr lang="en-GB" sz="1600" dirty="0"/>
                        <a:t>Courtney 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Fitness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Instagram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Live workouts every day (8am)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9851836"/>
                  </a:ext>
                </a:extLst>
              </a:tr>
              <a:tr h="439459">
                <a:tc>
                  <a:txBody>
                    <a:bodyPr/>
                    <a:lstStyle/>
                    <a:p>
                      <a:r>
                        <a:rPr lang="en-GB" sz="1600" dirty="0"/>
                        <a:t>Solo Sessions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Netball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Instagram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Live workouts week days (10am)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8669785"/>
                  </a:ext>
                </a:extLst>
              </a:tr>
              <a:tr h="439459">
                <a:tc>
                  <a:txBody>
                    <a:bodyPr/>
                    <a:lstStyle/>
                    <a:p>
                      <a:r>
                        <a:rPr lang="en-GB" sz="1600" dirty="0"/>
                        <a:t>James Harvey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Fitness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Youtube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Daily workouts posted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78143858"/>
                  </a:ext>
                </a:extLst>
              </a:tr>
              <a:tr h="439459">
                <a:tc>
                  <a:txBody>
                    <a:bodyPr/>
                    <a:lstStyle/>
                    <a:p>
                      <a:r>
                        <a:rPr lang="en-GB" sz="1600" dirty="0"/>
                        <a:t>Joe Wicks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Fitness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Youtube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Workouts everyday (9am)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7074350"/>
                  </a:ext>
                </a:extLst>
              </a:tr>
              <a:tr h="433061">
                <a:tc>
                  <a:txBody>
                    <a:bodyPr/>
                    <a:lstStyle/>
                    <a:p>
                      <a:r>
                        <a:rPr lang="en-GB" sz="1600" dirty="0"/>
                        <a:t>Megan Grubb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Fitness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Instagram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Live workout (9am)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41555335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r>
                        <a:rPr lang="en-GB" sz="1600" dirty="0" err="1"/>
                        <a:t>Oti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Mabuse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Youtube</a:t>
                      </a:r>
                      <a:r>
                        <a:rPr lang="en-GB" sz="1600" dirty="0"/>
                        <a:t> / Facebook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Regular videos posted, (11am, 7pm)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57567205"/>
                  </a:ext>
                </a:extLst>
              </a:tr>
              <a:tr h="440081">
                <a:tc>
                  <a:txBody>
                    <a:bodyPr/>
                    <a:lstStyle/>
                    <a:p>
                      <a:r>
                        <a:rPr lang="en-GB" sz="1600" dirty="0"/>
                        <a:t>Pure Gym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Fitness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Instagram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Daily workouts, variety of timings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37817902"/>
                  </a:ext>
                </a:extLst>
              </a:tr>
              <a:tr h="527350">
                <a:tc>
                  <a:txBody>
                    <a:bodyPr/>
                    <a:lstStyle/>
                    <a:p>
                      <a:r>
                        <a:rPr lang="en-GB" sz="1600" dirty="0"/>
                        <a:t>7mlc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Football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Youtube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Regular videos posted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70536517"/>
                  </a:ext>
                </a:extLst>
              </a:tr>
              <a:tr h="409237">
                <a:tc>
                  <a:txBody>
                    <a:bodyPr/>
                    <a:lstStyle/>
                    <a:p>
                      <a:r>
                        <a:rPr lang="en-GB" sz="1600" dirty="0"/>
                        <a:t>Mark Wright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Fitness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Instagram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Videos save to IGTV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26915436"/>
                  </a:ext>
                </a:extLst>
              </a:tr>
              <a:tr h="483644">
                <a:tc gridSpan="4"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Or try and create your own!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91562133"/>
                  </a:ext>
                </a:extLst>
              </a:tr>
            </a:tbl>
          </a:graphicData>
        </a:graphic>
      </p:graphicFrame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F82FA31E-DE11-48DA-AB0B-2DF8B9B791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1305" y="6110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taff.maidmentr\AppData\Local\Microsoft\Windows\Temporary Internet Files\Content.IE5\ZTUQWW7S\MC900438742[1].jpg"/>
          <p:cNvPicPr>
            <a:picLocks noChangeAspect="1" noChangeArrowheads="1"/>
          </p:cNvPicPr>
          <p:nvPr/>
        </p:nvPicPr>
        <p:blipFill>
          <a:blip r:embed="rId4" cstate="print">
            <a:lum contrast="-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7121"/>
            <a:ext cx="8784976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7772400" cy="792088"/>
          </a:xfrm>
        </p:spPr>
        <p:txBody>
          <a:bodyPr>
            <a:normAutofit/>
          </a:bodyPr>
          <a:lstStyle/>
          <a:p>
            <a:pPr lvl="0" algn="l"/>
            <a:r>
              <a:rPr lang="en-GB" sz="3200" b="1" dirty="0"/>
              <a:t>What you need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67544" y="1844824"/>
            <a:ext cx="8280920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lvl="0" algn="l">
              <a:buFont typeface="Arial" pitchFamily="34" charset="0"/>
              <a:buChar char="•"/>
            </a:pP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452" y="339102"/>
            <a:ext cx="898984" cy="10135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E1A740-C016-47A9-B147-0A31934308F8}"/>
              </a:ext>
            </a:extLst>
          </p:cNvPr>
          <p:cNvSpPr txBox="1"/>
          <p:nvPr/>
        </p:nvSpPr>
        <p:spPr>
          <a:xfrm>
            <a:off x="467544" y="1844824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Timer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2 bottles of water / weights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Mat/ blanket/towel – something soft to lie on when doing the exercises. </a:t>
            </a:r>
          </a:p>
        </p:txBody>
      </p:sp>
      <p:pic>
        <p:nvPicPr>
          <p:cNvPr id="6" name="slide 2">
            <a:hlinkClick r:id="" action="ppaction://media"/>
            <a:extLst>
              <a:ext uri="{FF2B5EF4-FFF2-40B4-BE49-F238E27FC236}">
                <a16:creationId xmlns:a16="http://schemas.microsoft.com/office/drawing/2014/main" xmlns="" id="{30DA84B4-533A-41E8-9859-A49047E9E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09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6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taff.maidmentr\AppData\Local\Microsoft\Windows\Temporary Internet Files\Content.IE5\ZTUQWW7S\MC900438742[1].jpg"/>
          <p:cNvPicPr>
            <a:picLocks noChangeAspect="1" noChangeArrowheads="1"/>
          </p:cNvPicPr>
          <p:nvPr/>
        </p:nvPicPr>
        <p:blipFill>
          <a:blip r:embed="rId4" cstate="print">
            <a:lum contrast="-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1637"/>
            <a:ext cx="8784976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BDD7C88-5E8D-442E-B6CD-997C4A696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844824"/>
            <a:ext cx="8219255" cy="4281339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All pupils should participate in the circuit. </a:t>
            </a: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All pupils do the same warm up. </a:t>
            </a:r>
          </a:p>
          <a:p>
            <a:r>
              <a:rPr lang="en-GB" dirty="0">
                <a:solidFill>
                  <a:schemeClr val="bg1"/>
                </a:solidFill>
              </a:rPr>
              <a:t>Low intensity – 35 seconds work, 25 seconds rest</a:t>
            </a:r>
          </a:p>
          <a:p>
            <a:r>
              <a:rPr lang="en-GB" dirty="0">
                <a:solidFill>
                  <a:schemeClr val="bg1"/>
                </a:solidFill>
              </a:rPr>
              <a:t>Moderate intensity – 40 seconds work, 20 seconds rest</a:t>
            </a:r>
          </a:p>
          <a:p>
            <a:r>
              <a:rPr lang="en-GB" dirty="0">
                <a:solidFill>
                  <a:schemeClr val="bg1"/>
                </a:solidFill>
              </a:rPr>
              <a:t>High intensity – 45 seconds work, 15 seconds rest.</a:t>
            </a:r>
          </a:p>
          <a:p>
            <a:r>
              <a:rPr lang="en-GB" dirty="0">
                <a:solidFill>
                  <a:schemeClr val="bg1"/>
                </a:solidFill>
              </a:rPr>
              <a:t>Choose your preferred version of each exercise. </a:t>
            </a:r>
          </a:p>
          <a:p>
            <a:r>
              <a:rPr lang="en-GB" dirty="0">
                <a:solidFill>
                  <a:schemeClr val="bg1"/>
                </a:solidFill>
              </a:rPr>
              <a:t>Do a minimum of two rounds, three would be great!</a:t>
            </a:r>
          </a:p>
          <a:p>
            <a:r>
              <a:rPr lang="en-GB" dirty="0">
                <a:solidFill>
                  <a:schemeClr val="bg1"/>
                </a:solidFill>
              </a:rPr>
              <a:t>Increase the intensity or choose the harder version of the exercise on the second/third round.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CFB3CD74-5D0B-4BEA-8D57-4D40BD829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67544" y="1844824"/>
            <a:ext cx="8280920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lvl="0" algn="l">
              <a:buFont typeface="Arial" pitchFamily="34" charset="0"/>
              <a:buChar char="•"/>
            </a:pP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452" y="339102"/>
            <a:ext cx="898984" cy="1013511"/>
          </a:xfrm>
          <a:prstGeom prst="rect">
            <a:avLst/>
          </a:prstGeom>
        </p:spPr>
      </p:pic>
      <p:pic>
        <p:nvPicPr>
          <p:cNvPr id="8" name="slide 3">
            <a:hlinkClick r:id="" action="ppaction://media"/>
            <a:extLst>
              <a:ext uri="{FF2B5EF4-FFF2-40B4-BE49-F238E27FC236}">
                <a16:creationId xmlns:a16="http://schemas.microsoft.com/office/drawing/2014/main" xmlns="" id="{B4D1BC94-01E0-4A5E-94D0-2A73E0C81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6058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0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taff.maidmentr\AppData\Local\Microsoft\Windows\Temporary Internet Files\Content.IE5\ZTUQWW7S\MC900438742[1].jpg"/>
          <p:cNvPicPr>
            <a:picLocks noChangeAspect="1" noChangeArrowheads="1"/>
          </p:cNvPicPr>
          <p:nvPr/>
        </p:nvPicPr>
        <p:blipFill>
          <a:blip r:embed="rId7" cstate="print">
            <a:lum contrast="-4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634"/>
            <a:ext cx="8784976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GB" sz="3200" b="1" dirty="0"/>
              <a:t>Warm up </a:t>
            </a:r>
            <a:br>
              <a:rPr lang="en-GB" sz="3200" b="1" dirty="0"/>
            </a:br>
            <a:r>
              <a:rPr lang="en-GB" sz="3200" b="1" dirty="0"/>
              <a:t>Do the warm up in time with Miss Hewson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40D218-2160-43D4-BE57-F376B696FA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2460" y="1591056"/>
            <a:ext cx="3896488" cy="5378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600" b="1" dirty="0">
                <a:solidFill>
                  <a:schemeClr val="bg1"/>
                </a:solidFill>
              </a:rPr>
              <a:t>30 seconds – Jogging</a:t>
            </a:r>
          </a:p>
          <a:p>
            <a:pPr marL="0" indent="0">
              <a:buNone/>
            </a:pPr>
            <a:r>
              <a:rPr lang="en-GB" sz="2600" b="1" dirty="0">
                <a:solidFill>
                  <a:schemeClr val="bg1"/>
                </a:solidFill>
              </a:rPr>
              <a:t>30 seconds – Star jumps</a:t>
            </a:r>
          </a:p>
          <a:p>
            <a:pPr marL="0" indent="0">
              <a:buNone/>
            </a:pPr>
            <a:r>
              <a:rPr lang="en-GB" sz="2600" b="1" dirty="0">
                <a:solidFill>
                  <a:schemeClr val="bg1"/>
                </a:solidFill>
              </a:rPr>
              <a:t>30 seconds – Jogging</a:t>
            </a:r>
          </a:p>
          <a:p>
            <a:pPr marL="0" indent="0">
              <a:buNone/>
            </a:pPr>
            <a:r>
              <a:rPr lang="en-GB" sz="2600" b="1" dirty="0">
                <a:solidFill>
                  <a:schemeClr val="bg1"/>
                </a:solidFill>
              </a:rPr>
              <a:t>30 seconds – High knees</a:t>
            </a:r>
          </a:p>
          <a:p>
            <a:pPr marL="0" indent="0">
              <a:buNone/>
            </a:pPr>
            <a:r>
              <a:rPr lang="en-GB" sz="2600" b="1" dirty="0">
                <a:solidFill>
                  <a:schemeClr val="bg1"/>
                </a:solidFill>
              </a:rPr>
              <a:t>30 seconds – Jogging</a:t>
            </a:r>
          </a:p>
          <a:p>
            <a:pPr marL="0" indent="0">
              <a:buNone/>
            </a:pPr>
            <a:r>
              <a:rPr lang="en-GB" sz="2600" b="1" dirty="0">
                <a:solidFill>
                  <a:schemeClr val="bg1"/>
                </a:solidFill>
              </a:rPr>
              <a:t>30 seconds – Heel flicks</a:t>
            </a:r>
          </a:p>
          <a:p>
            <a:pPr marL="0" indent="0">
              <a:buNone/>
            </a:pPr>
            <a:r>
              <a:rPr lang="en-GB" sz="2600" b="1" dirty="0">
                <a:solidFill>
                  <a:schemeClr val="bg1"/>
                </a:solidFill>
              </a:rPr>
              <a:t>20 seconds – Jogging</a:t>
            </a:r>
          </a:p>
          <a:p>
            <a:pPr marL="0" indent="0">
              <a:buNone/>
            </a:pPr>
            <a:r>
              <a:rPr lang="en-GB" sz="2600" b="1" dirty="0">
                <a:solidFill>
                  <a:schemeClr val="bg1"/>
                </a:solidFill>
              </a:rPr>
              <a:t>10 seconds – Sprinting </a:t>
            </a:r>
          </a:p>
          <a:p>
            <a:pPr marL="0" indent="0">
              <a:buNone/>
            </a:pPr>
            <a:r>
              <a:rPr lang="en-GB" sz="2600" b="1" dirty="0">
                <a:solidFill>
                  <a:schemeClr val="bg1"/>
                </a:solidFill>
              </a:rPr>
              <a:t>20 seconds – Jogging </a:t>
            </a:r>
          </a:p>
          <a:p>
            <a:pPr marL="0" indent="0">
              <a:buNone/>
            </a:pPr>
            <a:r>
              <a:rPr lang="en-GB" sz="2600" b="1" dirty="0">
                <a:solidFill>
                  <a:schemeClr val="bg1"/>
                </a:solidFill>
              </a:rPr>
              <a:t>10 seconds – Sprinting 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67544" y="1844824"/>
            <a:ext cx="8280920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lvl="0" algn="l">
              <a:buFont typeface="Arial" pitchFamily="34" charset="0"/>
              <a:buChar char="•"/>
            </a:pP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452" y="339102"/>
            <a:ext cx="898984" cy="1013511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73375CE1-20E6-4DE2-87C9-421C8D7D0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6035041"/>
            <a:ext cx="609600" cy="609600"/>
          </a:xfrm>
          <a:prstGeom prst="rect">
            <a:avLst/>
          </a:prstGeom>
        </p:spPr>
      </p:pic>
      <p:pic>
        <p:nvPicPr>
          <p:cNvPr id="10" name="Video 1">
            <a:hlinkClick r:id="" action="ppaction://media"/>
            <a:extLst>
              <a:ext uri="{FF2B5EF4-FFF2-40B4-BE49-F238E27FC236}">
                <a16:creationId xmlns:a16="http://schemas.microsoft.com/office/drawing/2014/main" xmlns="" id="{F1C06EF2-3A1C-49D2-86C9-A926F1F782A8}"/>
              </a:ext>
            </a:extLst>
          </p:cNvPr>
          <p:cNvPicPr>
            <a:picLocks noGrp="1" noChangeAspect="1"/>
          </p:cNvPicPr>
          <p:nvPr>
            <p:ph sz="quarter" idx="1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95936" y="1606382"/>
            <a:ext cx="4855603" cy="4403940"/>
          </a:xfrm>
        </p:spPr>
      </p:pic>
    </p:spTree>
    <p:extLst>
      <p:ext uri="{BB962C8B-B14F-4D97-AF65-F5344CB8AC3E}">
        <p14:creationId xmlns:p14="http://schemas.microsoft.com/office/powerpoint/2010/main" val="82876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1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taff.maidmentr\AppData\Local\Microsoft\Windows\Temporary Internet Files\Content.IE5\ZTUQWW7S\MC900438742[1].jpg"/>
          <p:cNvPicPr>
            <a:picLocks noChangeAspect="1" noChangeArrowheads="1"/>
          </p:cNvPicPr>
          <p:nvPr/>
        </p:nvPicPr>
        <p:blipFill>
          <a:blip r:embed="rId6" cstate="print">
            <a:lum contrast="-4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1637"/>
            <a:ext cx="8784976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7772400" cy="792088"/>
          </a:xfrm>
        </p:spPr>
        <p:txBody>
          <a:bodyPr>
            <a:normAutofit/>
          </a:bodyPr>
          <a:lstStyle/>
          <a:p>
            <a:pPr lvl="0" algn="l"/>
            <a:r>
              <a:rPr lang="en-GB" sz="3200" b="1" dirty="0"/>
              <a:t>Exercise 1 – Sit ups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67544" y="1844824"/>
            <a:ext cx="8280920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lvl="0" algn="l">
              <a:buFont typeface="Arial" pitchFamily="34" charset="0"/>
              <a:buChar char="•"/>
            </a:pP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452" y="339102"/>
            <a:ext cx="898984" cy="10135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A4D20C-9704-4E15-B6BF-8CAAD44BEB92}"/>
              </a:ext>
            </a:extLst>
          </p:cNvPr>
          <p:cNvSpPr txBox="1"/>
          <p:nvPr/>
        </p:nvSpPr>
        <p:spPr>
          <a:xfrm>
            <a:off x="179512" y="1844824"/>
            <a:ext cx="29523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Hard = Hands on side of head</a:t>
            </a:r>
          </a:p>
          <a:p>
            <a:pPr marL="457200" indent="-457200">
              <a:buFont typeface="+mj-lt"/>
              <a:buAutoNum type="arabicPeriod"/>
            </a:pPr>
            <a:endParaRPr lang="en-GB" sz="2800" b="1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Middle = Hands across chest</a:t>
            </a:r>
          </a:p>
          <a:p>
            <a:pPr marL="457200" indent="-457200">
              <a:buFont typeface="+mj-lt"/>
              <a:buAutoNum type="arabicPeriod"/>
            </a:pPr>
            <a:endParaRPr lang="en-GB" sz="2800" b="1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Easy = Hands on legs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E6139B44-2589-4192-8F10-8EBAC6ABE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6086763"/>
            <a:ext cx="609600" cy="609600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xmlns="" id="{BCBD8820-AE50-404F-9F4B-0E32356223B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81639" y="1496507"/>
            <a:ext cx="5860774" cy="440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taff.maidmentr\AppData\Local\Microsoft\Windows\Temporary Internet Files\Content.IE5\ZTUQWW7S\MC900438742[1].jpg"/>
          <p:cNvPicPr>
            <a:picLocks noChangeAspect="1" noChangeArrowheads="1"/>
          </p:cNvPicPr>
          <p:nvPr/>
        </p:nvPicPr>
        <p:blipFill>
          <a:blip r:embed="rId6" cstate="print">
            <a:lum contrast="-4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634"/>
            <a:ext cx="8784976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7772400" cy="792088"/>
          </a:xfrm>
        </p:spPr>
        <p:txBody>
          <a:bodyPr>
            <a:normAutofit/>
          </a:bodyPr>
          <a:lstStyle/>
          <a:p>
            <a:pPr lvl="0" algn="l"/>
            <a:r>
              <a:rPr lang="en-GB" sz="3200" b="1" dirty="0"/>
              <a:t>Exercise 2 – Press ups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67544" y="1844824"/>
            <a:ext cx="8280920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lvl="0" algn="l">
              <a:buFont typeface="Arial" pitchFamily="34" charset="0"/>
              <a:buChar char="•"/>
            </a:pP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452" y="339102"/>
            <a:ext cx="898984" cy="10135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867252E-1EA2-4D01-9D7C-8F5B56A7782E}"/>
              </a:ext>
            </a:extLst>
          </p:cNvPr>
          <p:cNvSpPr txBox="1"/>
          <p:nvPr/>
        </p:nvSpPr>
        <p:spPr>
          <a:xfrm>
            <a:off x="323528" y="2132856"/>
            <a:ext cx="2520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Hard = Full Press up</a:t>
            </a:r>
          </a:p>
          <a:p>
            <a:pPr marL="342900" indent="-342900">
              <a:buFont typeface="+mj-lt"/>
              <a:buAutoNum type="arabicPeriod"/>
            </a:pPr>
            <a:endParaRPr lang="en-GB" sz="2800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Easy = Half press up, on knees.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FAAC3707-90CC-4D00-B0C1-BBB39986B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27984" y="6143613"/>
            <a:ext cx="609600" cy="609600"/>
          </a:xfrm>
          <a:prstGeom prst="rect">
            <a:avLst/>
          </a:prstGeom>
        </p:spPr>
      </p:pic>
      <p:pic>
        <p:nvPicPr>
          <p:cNvPr id="9" name="Video 3">
            <a:hlinkClick r:id="" action="ppaction://media"/>
            <a:extLst>
              <a:ext uri="{FF2B5EF4-FFF2-40B4-BE49-F238E27FC236}">
                <a16:creationId xmlns:a16="http://schemas.microsoft.com/office/drawing/2014/main" xmlns="" id="{D525288E-F6CC-48AE-92C9-8D201E99EE2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30810" y="1517836"/>
            <a:ext cx="5688632" cy="426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5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taff.maidmentr\AppData\Local\Microsoft\Windows\Temporary Internet Files\Content.IE5\ZTUQWW7S\MC900438742[1].jpg"/>
          <p:cNvPicPr>
            <a:picLocks noChangeAspect="1" noChangeArrowheads="1"/>
          </p:cNvPicPr>
          <p:nvPr/>
        </p:nvPicPr>
        <p:blipFill>
          <a:blip r:embed="rId6" cstate="print">
            <a:lum contrast="-4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634"/>
            <a:ext cx="8784976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/>
            <a:r>
              <a:rPr lang="en-GB" sz="3200" b="1" dirty="0"/>
              <a:t>Exercise 3 - Squats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703F84-ED05-4A12-94BF-7AD9F3C303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9532" y="2588722"/>
            <a:ext cx="3822192" cy="3447288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Easy = Squats </a:t>
            </a:r>
          </a:p>
          <a:p>
            <a:pPr marL="457200" indent="-457200">
              <a:buFont typeface="+mj-lt"/>
              <a:buAutoNum type="arabicPeriod"/>
            </a:pPr>
            <a:endParaRPr lang="en-GB" sz="2800" b="1" dirty="0">
              <a:solidFill>
                <a:schemeClr val="bg1"/>
              </a:solidFill>
            </a:endParaRPr>
          </a:p>
          <a:p>
            <a:pPr marL="514350" indent="-514350">
              <a:buClr>
                <a:schemeClr val="bg1"/>
              </a:buClr>
              <a:buFont typeface="+mj-lt"/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Hard = Jumping squats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67544" y="1844824"/>
            <a:ext cx="8280920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lvl="0" algn="l">
              <a:buFont typeface="Arial" pitchFamily="34" charset="0"/>
              <a:buChar char="•"/>
            </a:pP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452" y="339102"/>
            <a:ext cx="898984" cy="1013511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8CCE753F-F45B-47E5-87C0-162F58790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03204" y="6263454"/>
            <a:ext cx="609600" cy="609600"/>
          </a:xfrm>
          <a:prstGeom prst="rect">
            <a:avLst/>
          </a:prstGeom>
        </p:spPr>
      </p:pic>
      <p:pic>
        <p:nvPicPr>
          <p:cNvPr id="11" name="Video 4">
            <a:hlinkClick r:id="" action="ppaction://media"/>
            <a:extLst>
              <a:ext uri="{FF2B5EF4-FFF2-40B4-BE49-F238E27FC236}">
                <a16:creationId xmlns:a16="http://schemas.microsoft.com/office/drawing/2014/main" xmlns="" id="{CCF9C9EC-2B21-4DC7-8A84-193D8B182321}"/>
              </a:ext>
            </a:extLst>
          </p:cNvPr>
          <p:cNvPicPr>
            <a:picLocks noGrp="1" noChangeAspect="1"/>
          </p:cNvPicPr>
          <p:nvPr>
            <p:ph sz="quarter" idx="1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07904" y="1597230"/>
            <a:ext cx="5040560" cy="4462530"/>
          </a:xfrm>
        </p:spPr>
      </p:pic>
    </p:spTree>
    <p:extLst>
      <p:ext uri="{BB962C8B-B14F-4D97-AF65-F5344CB8AC3E}">
        <p14:creationId xmlns:p14="http://schemas.microsoft.com/office/powerpoint/2010/main" val="87279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1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taff.maidmentr\AppData\Local\Microsoft\Windows\Temporary Internet Files\Content.IE5\ZTUQWW7S\MC900438742[1].jpg"/>
          <p:cNvPicPr>
            <a:picLocks noChangeAspect="1" noChangeArrowheads="1"/>
          </p:cNvPicPr>
          <p:nvPr/>
        </p:nvPicPr>
        <p:blipFill>
          <a:blip r:embed="rId6" cstate="print">
            <a:lum contrast="-4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53" y="161637"/>
            <a:ext cx="8784976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7772400" cy="792088"/>
          </a:xfrm>
        </p:spPr>
        <p:txBody>
          <a:bodyPr>
            <a:normAutofit/>
          </a:bodyPr>
          <a:lstStyle/>
          <a:p>
            <a:pPr lvl="0" algn="l"/>
            <a:r>
              <a:rPr lang="en-GB" sz="3200" b="1" dirty="0"/>
              <a:t>Exercise 4 – Burpees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67544" y="1844824"/>
            <a:ext cx="8280920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lvl="0" algn="l">
              <a:buFont typeface="Arial" pitchFamily="34" charset="0"/>
              <a:buChar char="•"/>
            </a:pP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452" y="339102"/>
            <a:ext cx="898984" cy="10135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F487B9-6493-43EE-BC55-9B178699788F}"/>
              </a:ext>
            </a:extLst>
          </p:cNvPr>
          <p:cNvSpPr txBox="1"/>
          <p:nvPr/>
        </p:nvSpPr>
        <p:spPr>
          <a:xfrm>
            <a:off x="289856" y="1673805"/>
            <a:ext cx="281453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Easy = Burpee</a:t>
            </a:r>
          </a:p>
          <a:p>
            <a:pPr marL="514350" indent="-514350">
              <a:buFont typeface="+mj-lt"/>
              <a:buAutoNum type="arabicPeriod"/>
            </a:pPr>
            <a:endParaRPr lang="en-GB" sz="2800" b="1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Medium = Burpee, high jump</a:t>
            </a:r>
          </a:p>
          <a:p>
            <a:pPr marL="514350" indent="-514350">
              <a:buFont typeface="+mj-lt"/>
              <a:buAutoNum type="arabicPeriod"/>
            </a:pPr>
            <a:endParaRPr lang="en-GB" sz="2800" b="1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Hard = Chest to floor burpee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F9F5A74A-D1D4-4677-8931-26E0AE118E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6172273"/>
            <a:ext cx="609600" cy="609600"/>
          </a:xfrm>
          <a:prstGeom prst="rect">
            <a:avLst/>
          </a:prstGeom>
        </p:spPr>
      </p:pic>
      <p:pic>
        <p:nvPicPr>
          <p:cNvPr id="9" name="Video 5">
            <a:hlinkClick r:id="" action="ppaction://media"/>
            <a:extLst>
              <a:ext uri="{FF2B5EF4-FFF2-40B4-BE49-F238E27FC236}">
                <a16:creationId xmlns:a16="http://schemas.microsoft.com/office/drawing/2014/main" xmlns="" id="{B5F4387D-5BD7-40BB-9BB3-12D8F447D2C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63888" y="1616954"/>
            <a:ext cx="5112568" cy="406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2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taff.maidmentr\AppData\Local\Microsoft\Windows\Temporary Internet Files\Content.IE5\ZTUQWW7S\MC900438742[1].jpg"/>
          <p:cNvPicPr>
            <a:picLocks noChangeAspect="1" noChangeArrowheads="1"/>
          </p:cNvPicPr>
          <p:nvPr/>
        </p:nvPicPr>
        <p:blipFill>
          <a:blip r:embed="rId6" cstate="print">
            <a:lum contrast="-4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634"/>
            <a:ext cx="8784976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7772400" cy="792088"/>
          </a:xfrm>
        </p:spPr>
        <p:txBody>
          <a:bodyPr>
            <a:normAutofit/>
          </a:bodyPr>
          <a:lstStyle/>
          <a:p>
            <a:pPr lvl="0" algn="l"/>
            <a:r>
              <a:rPr lang="en-GB" sz="3200" b="1" dirty="0"/>
              <a:t>Exercise 5 - Crunches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67544" y="1844824"/>
            <a:ext cx="8280920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lvl="0" algn="l">
              <a:buFont typeface="Arial" pitchFamily="34" charset="0"/>
              <a:buChar char="•"/>
            </a:pP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452" y="339102"/>
            <a:ext cx="898984" cy="10135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BE6796-C80A-4A78-822B-76C97713AF9C}"/>
              </a:ext>
            </a:extLst>
          </p:cNvPr>
          <p:cNvSpPr txBox="1"/>
          <p:nvPr/>
        </p:nvSpPr>
        <p:spPr>
          <a:xfrm>
            <a:off x="467544" y="1916832"/>
            <a:ext cx="25202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Easy = Crunches with arms supporting</a:t>
            </a:r>
          </a:p>
          <a:p>
            <a:pPr marL="342900" indent="-342900">
              <a:buFont typeface="+mj-lt"/>
              <a:buAutoNum type="arabicPeriod"/>
            </a:pPr>
            <a:endParaRPr lang="en-GB" sz="2800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Hard = Arms across chest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58D90C8C-94CD-4010-83BB-87A708DAE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03204" y="6173695"/>
            <a:ext cx="609600" cy="609600"/>
          </a:xfrm>
          <a:prstGeom prst="rect">
            <a:avLst/>
          </a:prstGeom>
        </p:spPr>
      </p:pic>
      <p:pic>
        <p:nvPicPr>
          <p:cNvPr id="8" name="Video 6">
            <a:hlinkClick r:id="" action="ppaction://media"/>
            <a:extLst>
              <a:ext uri="{FF2B5EF4-FFF2-40B4-BE49-F238E27FC236}">
                <a16:creationId xmlns:a16="http://schemas.microsoft.com/office/drawing/2014/main" xmlns="" id="{45E7A0B8-EA27-4980-879F-599337AB62B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29794" y="1557080"/>
            <a:ext cx="5732660" cy="44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3876</TotalTime>
  <Words>481</Words>
  <Application>Microsoft Office PowerPoint</Application>
  <PresentationFormat>On-screen Show (4:3)</PresentationFormat>
  <Paragraphs>126</Paragraphs>
  <Slides>19</Slides>
  <Notes>1</Notes>
  <HiddenSlides>0</HiddenSlides>
  <MMClips>31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Candara</vt:lpstr>
      <vt:lpstr>Symbol</vt:lpstr>
      <vt:lpstr>Waveform</vt:lpstr>
      <vt:lpstr>Year 7,8,9 Circuit</vt:lpstr>
      <vt:lpstr>What you need</vt:lpstr>
      <vt:lpstr>PowerPoint Presentation</vt:lpstr>
      <vt:lpstr>Warm up  Do the warm up in time with Miss Hewson</vt:lpstr>
      <vt:lpstr>Exercise 1 – Sit ups</vt:lpstr>
      <vt:lpstr>Exercise 2 – Press ups</vt:lpstr>
      <vt:lpstr>Exercise 3 - Squats</vt:lpstr>
      <vt:lpstr>Exercise 4 – Burpees</vt:lpstr>
      <vt:lpstr>Exercise 5 - Crunches</vt:lpstr>
      <vt:lpstr>Exercise 6 – Bicep Curls</vt:lpstr>
      <vt:lpstr>Exercise 7 – Lunges </vt:lpstr>
      <vt:lpstr>Exercise 8 – Star jumps </vt:lpstr>
      <vt:lpstr>Exercise 9 – Russian twists</vt:lpstr>
      <vt:lpstr>Exercise 10 - Punches</vt:lpstr>
      <vt:lpstr>Exercise 11 – Tuck jumps</vt:lpstr>
      <vt:lpstr>Exercise 12 – Criss cross squat</vt:lpstr>
      <vt:lpstr>Repeat the whole circuit 2/3 times</vt:lpstr>
      <vt:lpstr>Cool Down </vt:lpstr>
      <vt:lpstr>Circuits/ workouts you can do yourself</vt:lpstr>
    </vt:vector>
  </TitlesOfParts>
  <Company>RM plc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Principles of Training</dc:title>
  <dc:creator>R Maidment</dc:creator>
  <cp:lastModifiedBy>Michelle Lomax</cp:lastModifiedBy>
  <cp:revision>72</cp:revision>
  <dcterms:created xsi:type="dcterms:W3CDTF">2014-11-20T11:23:47Z</dcterms:created>
  <dcterms:modified xsi:type="dcterms:W3CDTF">2020-06-22T14:57:36Z</dcterms:modified>
</cp:coreProperties>
</file>